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8.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29.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91" r:id="rId2"/>
    <p:sldId id="328" r:id="rId3"/>
    <p:sldId id="327" r:id="rId4"/>
    <p:sldId id="336" r:id="rId5"/>
    <p:sldId id="337" r:id="rId6"/>
    <p:sldId id="338" r:id="rId7"/>
    <p:sldId id="339" r:id="rId8"/>
    <p:sldId id="340" r:id="rId9"/>
    <p:sldId id="342" r:id="rId10"/>
    <p:sldId id="343" r:id="rId11"/>
    <p:sldId id="344" r:id="rId12"/>
    <p:sldId id="357" r:id="rId13"/>
    <p:sldId id="358" r:id="rId14"/>
    <p:sldId id="345" r:id="rId15"/>
    <p:sldId id="346" r:id="rId16"/>
    <p:sldId id="347" r:id="rId17"/>
    <p:sldId id="370" r:id="rId18"/>
    <p:sldId id="348" r:id="rId19"/>
    <p:sldId id="349" r:id="rId20"/>
    <p:sldId id="350" r:id="rId21"/>
    <p:sldId id="352" r:id="rId22"/>
    <p:sldId id="367" r:id="rId23"/>
    <p:sldId id="351" r:id="rId24"/>
    <p:sldId id="353" r:id="rId25"/>
    <p:sldId id="354" r:id="rId26"/>
    <p:sldId id="355" r:id="rId27"/>
    <p:sldId id="356" r:id="rId28"/>
    <p:sldId id="359" r:id="rId29"/>
    <p:sldId id="360" r:id="rId30"/>
    <p:sldId id="361" r:id="rId31"/>
    <p:sldId id="362" r:id="rId32"/>
    <p:sldId id="365" r:id="rId33"/>
    <p:sldId id="363" r:id="rId34"/>
    <p:sldId id="366" r:id="rId35"/>
    <p:sldId id="364" r:id="rId36"/>
    <p:sldId id="368" r:id="rId37"/>
    <p:sldId id="36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9"/>
    <a:srgbClr val="E7E7E5"/>
    <a:srgbClr val="635C5B"/>
    <a:srgbClr val="D9D7D3"/>
    <a:srgbClr val="CFCDC9"/>
    <a:srgbClr val="BA0C2F"/>
    <a:srgbClr val="FFFFFF"/>
    <a:srgbClr val="6C6463"/>
    <a:srgbClr val="651D32"/>
    <a:srgbClr val="002F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868" autoAdjust="0"/>
    <p:restoredTop sz="50000" autoAdjust="0"/>
  </p:normalViewPr>
  <p:slideViewPr>
    <p:cSldViewPr snapToObjects="1">
      <p:cViewPr>
        <p:scale>
          <a:sx n="70" d="100"/>
          <a:sy n="70" d="100"/>
        </p:scale>
        <p:origin x="656" y="832"/>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4/28/20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‹Nr.›</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4/28/20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‹Nr.›</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l="2241" b="2241"/>
          <a:stretch/>
        </p:blipFill>
        <p:spPr>
          <a:xfrm>
            <a:off x="152400" y="152399"/>
            <a:ext cx="8839200" cy="6555326"/>
          </a:xfrm>
          <a:prstGeom prst="rect">
            <a:avLst/>
          </a:prstGeom>
          <a:solidFill>
            <a:srgbClr val="CFCDC9"/>
          </a:solidFill>
        </p:spPr>
      </p:pic>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4/28/20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smtClean="0"/>
              <a:t>CLICK TO EDIT MASTER TITLE STYLE</a:t>
            </a:r>
            <a:endParaRPr lang="en-US" dirty="0"/>
          </a:p>
        </p:txBody>
      </p:sp>
      <p:sp>
        <p:nvSpPr>
          <p:cNvPr id="13"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18" name="Rounded Rectangle 17"/>
          <p:cNvSpPr/>
          <p:nvPr userDrawn="1"/>
        </p:nvSpPr>
        <p:spPr>
          <a:xfrm>
            <a:off x="5159633" y="3726360"/>
            <a:ext cx="3396734" cy="2739509"/>
          </a:xfrm>
          <a:prstGeom prst="roundRect">
            <a:avLst>
              <a:gd name="adj" fmla="val 4893"/>
            </a:avLst>
          </a:prstGeom>
          <a:solidFill>
            <a:schemeClr val="bg1">
              <a:alpha val="80000"/>
            </a:schemeClr>
          </a:solidFill>
          <a:ln w="6350">
            <a:solidFill>
              <a:srgbClr val="6C6463"/>
            </a:solidFill>
          </a:ln>
          <a:effectLst/>
        </p:spPr>
        <p:style>
          <a:lnRef idx="1">
            <a:schemeClr val="accent1"/>
          </a:lnRef>
          <a:fillRef idx="3">
            <a:schemeClr val="accent1"/>
          </a:fillRef>
          <a:effectRef idx="2">
            <a:schemeClr val="accent1"/>
          </a:effectRef>
          <a:fontRef idx="minor">
            <a:schemeClr val="lt1"/>
          </a:fontRef>
        </p:style>
        <p:txBody>
          <a:bodyPr wrap="square" lIns="91440" tIns="137160" rIns="182880" bIns="137160" rtlCol="0" anchor="ctr">
            <a:spAutoFit/>
          </a:bodyPr>
          <a:lstStyle/>
          <a:p>
            <a:pPr marL="58737" indent="0">
              <a:spcAft>
                <a:spcPts val="600"/>
              </a:spcAft>
              <a:buFontTx/>
              <a:buNone/>
            </a:pPr>
            <a:r>
              <a:rPr lang="en-US" sz="1000" dirty="0" smtClean="0">
                <a:solidFill>
                  <a:schemeClr val="tx1"/>
                </a:solidFill>
              </a:rPr>
              <a:t>To change this cover photo: </a:t>
            </a:r>
          </a:p>
          <a:p>
            <a:pPr marL="171450" indent="-112713">
              <a:spcAft>
                <a:spcPts val="600"/>
              </a:spcAft>
              <a:buFont typeface="Arial"/>
              <a:buChar char="•"/>
            </a:pPr>
            <a:r>
              <a:rPr lang="en-US" sz="1000" dirty="0" smtClean="0">
                <a:solidFill>
                  <a:schemeClr val="tx1"/>
                </a:solidFill>
              </a:rPr>
              <a:t>Click </a:t>
            </a:r>
            <a:r>
              <a:rPr lang="en-US" sz="1000" dirty="0">
                <a:solidFill>
                  <a:schemeClr val="tx1"/>
                </a:solidFill>
              </a:rPr>
              <a:t>on </a:t>
            </a:r>
            <a:r>
              <a:rPr lang="en-US" sz="1000" dirty="0" smtClean="0">
                <a:solidFill>
                  <a:schemeClr val="tx1"/>
                </a:solidFill>
              </a:rPr>
              <a:t>View </a:t>
            </a:r>
            <a:r>
              <a:rPr lang="en-US" sz="1000" dirty="0">
                <a:solidFill>
                  <a:schemeClr val="tx1"/>
                </a:solidFill>
              </a:rPr>
              <a:t>&gt; </a:t>
            </a:r>
            <a:r>
              <a:rPr lang="en-US" sz="1000" dirty="0" smtClean="0">
                <a:solidFill>
                  <a:schemeClr val="tx1"/>
                </a:solidFill>
              </a:rPr>
              <a:t>Slide Master.</a:t>
            </a:r>
            <a:endParaRPr lang="en-US" sz="1000" dirty="0">
              <a:solidFill>
                <a:schemeClr val="tx1"/>
              </a:solidFill>
            </a:endParaRPr>
          </a:p>
          <a:p>
            <a:pPr marL="171450" indent="-112713">
              <a:spcAft>
                <a:spcPts val="600"/>
              </a:spcAft>
              <a:buFont typeface="Arial"/>
              <a:buChar char="•"/>
            </a:pPr>
            <a:r>
              <a:rPr lang="en-US" sz="1000" dirty="0" smtClean="0">
                <a:solidFill>
                  <a:schemeClr val="tx1"/>
                </a:solidFill>
              </a:rPr>
              <a:t>Right</a:t>
            </a:r>
            <a:r>
              <a:rPr lang="en-US" sz="1000" baseline="0" dirty="0" smtClean="0">
                <a:solidFill>
                  <a:schemeClr val="tx1"/>
                </a:solidFill>
              </a:rPr>
              <a:t> c</a:t>
            </a:r>
            <a:r>
              <a:rPr lang="en-US" sz="1000" dirty="0" smtClean="0">
                <a:solidFill>
                  <a:schemeClr val="tx1"/>
                </a:solidFill>
              </a:rPr>
              <a:t>lick on this photo</a:t>
            </a:r>
            <a:r>
              <a:rPr lang="en-US" sz="1000" baseline="0" dirty="0" smtClean="0">
                <a:solidFill>
                  <a:schemeClr val="tx1"/>
                </a:solidFill>
              </a:rPr>
              <a:t> &gt; Change Picture… &gt; Choose a Picture &gt; Insert.</a:t>
            </a:r>
            <a:endParaRPr lang="en-US" sz="1000" dirty="0" smtClean="0">
              <a:solidFill>
                <a:schemeClr val="tx1"/>
              </a:solidFill>
            </a:endParaRPr>
          </a:p>
          <a:p>
            <a:pPr marL="171450" indent="-112713">
              <a:spcAft>
                <a:spcPts val="600"/>
              </a:spcAft>
              <a:buFont typeface="Arial"/>
              <a:buChar char="•"/>
            </a:pPr>
            <a:r>
              <a:rPr lang="en-US" sz="1000" dirty="0" smtClean="0">
                <a:solidFill>
                  <a:schemeClr val="tx1"/>
                </a:solidFill>
              </a:rPr>
              <a:t>Click on Picture Tools tab &gt; Crop &gt; drag straight cropping handles to inside edges of white frame. You can resize the photo within shape, while locking the photo’s aspect ratio, by holding shift key and dragging the photo’s round corner handle. </a:t>
            </a:r>
            <a:r>
              <a:rPr lang="en-US" sz="1000" dirty="0">
                <a:solidFill>
                  <a:schemeClr val="tx1"/>
                </a:solidFill>
              </a:rPr>
              <a:t>You can also use the mouse to drag the </a:t>
            </a:r>
            <a:r>
              <a:rPr lang="en-US" sz="1000" dirty="0" smtClean="0">
                <a:solidFill>
                  <a:schemeClr val="tx1"/>
                </a:solidFill>
              </a:rPr>
              <a:t>photo </a:t>
            </a:r>
            <a:r>
              <a:rPr lang="en-US" sz="1000" dirty="0">
                <a:solidFill>
                  <a:schemeClr val="tx1"/>
                </a:solidFill>
              </a:rPr>
              <a:t>to desired position within the </a:t>
            </a:r>
            <a:r>
              <a:rPr lang="en-US" sz="1000" dirty="0" smtClean="0">
                <a:solidFill>
                  <a:schemeClr val="tx1"/>
                </a:solidFill>
              </a:rPr>
              <a:t>shape</a:t>
            </a:r>
            <a:r>
              <a:rPr lang="en-US" sz="1000" dirty="0">
                <a:solidFill>
                  <a:schemeClr val="tx1"/>
                </a:solidFill>
              </a:rPr>
              <a:t>. Click outside the photo.</a:t>
            </a:r>
          </a:p>
          <a:p>
            <a:pPr marL="171450" indent="-112713">
              <a:spcAft>
                <a:spcPts val="600"/>
              </a:spcAft>
              <a:buFont typeface="Arial"/>
              <a:buChar char="•"/>
            </a:pPr>
            <a:r>
              <a:rPr lang="en-US" sz="1000" dirty="0" smtClean="0">
                <a:solidFill>
                  <a:schemeClr val="tx1"/>
                </a:solidFill>
              </a:rPr>
              <a:t>Add </a:t>
            </a:r>
            <a:r>
              <a:rPr lang="en-US" sz="1000" dirty="0">
                <a:solidFill>
                  <a:schemeClr val="tx1"/>
                </a:solidFill>
              </a:rPr>
              <a:t>photo credit to the text box at </a:t>
            </a:r>
            <a:r>
              <a:rPr lang="en-US" sz="1000" dirty="0" smtClean="0">
                <a:solidFill>
                  <a:schemeClr val="tx1"/>
                </a:solidFill>
              </a:rPr>
              <a:t>top </a:t>
            </a:r>
            <a:r>
              <a:rPr lang="en-US" sz="1000" dirty="0">
                <a:solidFill>
                  <a:schemeClr val="tx1"/>
                </a:solidFill>
              </a:rPr>
              <a:t>right of page.</a:t>
            </a:r>
          </a:p>
          <a:p>
            <a:pPr marL="171450" indent="-112713">
              <a:spcAft>
                <a:spcPts val="600"/>
              </a:spcAft>
              <a:buFont typeface="Arial"/>
              <a:buChar char="•"/>
            </a:pPr>
            <a:r>
              <a:rPr lang="en-US" sz="1000" dirty="0" smtClean="0">
                <a:solidFill>
                  <a:schemeClr val="tx1"/>
                </a:solidFill>
              </a:rPr>
              <a:t>Delete </a:t>
            </a:r>
            <a:r>
              <a:rPr lang="en-US" sz="1000" dirty="0">
                <a:solidFill>
                  <a:schemeClr val="tx1"/>
                </a:solidFill>
              </a:rPr>
              <a:t>this instruction text box</a:t>
            </a:r>
            <a:r>
              <a:rPr lang="en-US" sz="1000" dirty="0" smtClean="0">
                <a:solidFill>
                  <a:schemeClr val="tx1"/>
                </a:solidFill>
              </a:rPr>
              <a:t>.</a:t>
            </a:r>
            <a:endParaRPr lang="en-US" sz="1000" dirty="0">
              <a:solidFill>
                <a:schemeClr val="tx1"/>
              </a:solidFill>
            </a:endParaRP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21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77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254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4/28/20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3414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126203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79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4/28/20</a:t>
            </a:fld>
            <a:endParaRPr lang="en-US"/>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smtClean="0"/>
              <a:t>CLICK TO EDIT MASTER TITLE STYLE</a:t>
            </a:r>
            <a:endParaRPr lang="en-US" dirty="0"/>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45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4/28/20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FOOTER GOES HERE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‹Nr.›</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298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smtClean="0"/>
              <a:t>CLICK TO EDIT MASTER TITLE STYLE</a:t>
            </a:r>
            <a:endParaRPr lang="en-US" dirty="0"/>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102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2263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4/28/20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4838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68246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7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0423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7511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4766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4/28/20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510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179674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4/28/20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FOOTER GOES HERE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‹Nr.›</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4738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smtClean="0"/>
              <a:t>Click to edit Master text styles</a:t>
            </a:r>
          </a:p>
          <a:p>
            <a:pPr lvl="1"/>
            <a:r>
              <a:rPr lang="en-US" smtClean="0"/>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4/28/20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FOOTER GOES HERE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4/28/20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FOOTER GOES HERE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‹Nr.›</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09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4/28/20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FOOTER GOES HERE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smtClean="0"/>
              <a:t>CLICK TO EDIT MASTER TITLE STYLE</a:t>
            </a:r>
            <a:endParaRPr lang="en-US" dirty="0"/>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47014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‹Nr.›</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smtClean="0"/>
              <a:t>CLICK TO EDIT MASTER TITLE STYLE</a:t>
            </a:r>
            <a:endParaRPr lang="en-US" dirty="0"/>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Tree>
    <p:extLst>
      <p:ext uri="{BB962C8B-B14F-4D97-AF65-F5344CB8AC3E}">
        <p14:creationId xmlns:p14="http://schemas.microsoft.com/office/powerpoint/2010/main" val="256011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smtClean="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4/28/20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‹Nr.›</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ADD PHOTO CREDIT HERE</a:t>
            </a:r>
            <a:endParaRPr lang="en-US" dirty="0"/>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3925276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7C017F59-29DA-6F48-B92A-5AD511CC2D63}" type="datetime1">
              <a:rPr lang="en-US" smtClean="0"/>
              <a:pPr/>
              <a:t>4/28/20</a:t>
            </a:fld>
            <a:endParaRPr lang="en-US"/>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smtClean="0"/>
              <a:t>FOOTER GOES HERE</a:t>
            </a:r>
            <a:endParaRPr lang="en-US"/>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‹Nr.›</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10" r:id="rId6"/>
    <p:sldLayoutId id="2147483711" r:id="rId7"/>
    <p:sldLayoutId id="2147483712" r:id="rId8"/>
    <p:sldLayoutId id="2147483714" r:id="rId9"/>
    <p:sldLayoutId id="2147483722" r:id="rId10"/>
    <p:sldLayoutId id="2147483723" r:id="rId11"/>
    <p:sldLayoutId id="2147483724" r:id="rId12"/>
    <p:sldLayoutId id="2147483725" r:id="rId13"/>
    <p:sldLayoutId id="2147483726" r:id="rId14"/>
    <p:sldLayoutId id="2147483730" r:id="rId15"/>
    <p:sldLayoutId id="2147483696" r:id="rId16"/>
    <p:sldLayoutId id="2147483716" r:id="rId17"/>
    <p:sldLayoutId id="2147483717" r:id="rId18"/>
    <p:sldLayoutId id="2147483718" r:id="rId19"/>
    <p:sldLayoutId id="2147483686" r:id="rId20"/>
    <p:sldLayoutId id="2147483720" r:id="rId21"/>
    <p:sldLayoutId id="2147483699" r:id="rId22"/>
    <p:sldLayoutId id="2147483694" r:id="rId23"/>
    <p:sldLayoutId id="2147483731" r:id="rId24"/>
    <p:sldLayoutId id="2147483732" r:id="rId25"/>
    <p:sldLayoutId id="2147483733" r:id="rId26"/>
    <p:sldLayoutId id="2147483734" r:id="rId27"/>
    <p:sldLayoutId id="2147483735" r:id="rId28"/>
    <p:sldLayoutId id="2147483736" r:id="rId29"/>
    <p:sldLayoutId id="2147483737" r:id="rId30"/>
  </p:sldLayoutIdLst>
  <p:hf hdr="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morrashelpmorras.org.mx/l/quenosdicelemetoo/" TargetMode="External"/><Relationship Id="rId3" Type="http://schemas.openxmlformats.org/officeDocument/2006/relationships/hyperlink" Target="http://proyectojusticia.org/los-masc-en-michoaca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a:p>
        </p:txBody>
      </p:sp>
      <p:sp>
        <p:nvSpPr>
          <p:cNvPr id="12" name="Title 11"/>
          <p:cNvSpPr>
            <a:spLocks noGrp="1"/>
          </p:cNvSpPr>
          <p:nvPr>
            <p:ph type="ctrTitle"/>
          </p:nvPr>
        </p:nvSpPr>
        <p:spPr>
          <a:xfrm>
            <a:off x="685800" y="2133600"/>
            <a:ext cx="6477000" cy="1600200"/>
          </a:xfrm>
        </p:spPr>
        <p:txBody>
          <a:bodyPr>
            <a:normAutofit/>
          </a:bodyPr>
          <a:lstStyle/>
          <a:p>
            <a:r>
              <a:rPr lang="en-US" dirty="0" smtClean="0"/>
              <a:t>MATERIALES DE COMUNICACIÓN </a:t>
            </a:r>
            <a:r>
              <a:rPr lang="en-US" smtClean="0"/>
              <a:t>Y CONTENIDOS PARA ORGANIZACIONES CIVILES</a:t>
            </a:r>
            <a:endParaRPr lang="en-US" dirty="0">
              <a:solidFill>
                <a:srgbClr val="000000"/>
              </a:solidFill>
            </a:endParaRPr>
          </a:p>
        </p:txBody>
      </p:sp>
      <p:sp>
        <p:nvSpPr>
          <p:cNvPr id="13" name="Subtitle 12"/>
          <p:cNvSpPr>
            <a:spLocks noGrp="1"/>
          </p:cNvSpPr>
          <p:nvPr>
            <p:ph type="subTitle" idx="1"/>
          </p:nvPr>
        </p:nvSpPr>
        <p:spPr>
          <a:xfrm>
            <a:off x="685800" y="4114800"/>
            <a:ext cx="4191000" cy="914400"/>
          </a:xfrm>
        </p:spPr>
        <p:txBody>
          <a:bodyPr/>
          <a:lstStyle/>
          <a:p>
            <a:r>
              <a:rPr lang="en-US" dirty="0" smtClean="0"/>
              <a:t>PROGRAMA PARA LA SOCIEDAD CIVIL</a:t>
            </a:r>
          </a:p>
        </p:txBody>
      </p:sp>
    </p:spTree>
    <p:extLst>
      <p:ext uri="{BB962C8B-B14F-4D97-AF65-F5344CB8AC3E}">
        <p14:creationId xmlns:p14="http://schemas.microsoft.com/office/powerpoint/2010/main" val="955244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295400"/>
            <a:ext cx="8330984" cy="1437858"/>
          </a:xfrm>
        </p:spPr>
        <p:txBody>
          <a:bodyPr>
            <a:noAutofit/>
          </a:bodyPr>
          <a:lstStyle/>
          <a:p>
            <a:pPr marL="0" indent="0" algn="just">
              <a:buNone/>
            </a:pPr>
            <a:r>
              <a:rPr lang="es-ES" sz="2400" dirty="0"/>
              <a:t>R</a:t>
            </a:r>
            <a:r>
              <a:rPr lang="es-ES" sz="2400" dirty="0" smtClean="0"/>
              <a:t>edacción </a:t>
            </a:r>
            <a:r>
              <a:rPr lang="es-ES" sz="2400" dirty="0"/>
              <a:t>dirigida a medios de </a:t>
            </a:r>
            <a:r>
              <a:rPr lang="es-ES" sz="2400" dirty="0" smtClean="0"/>
              <a:t>comunicación o la audiencia, </a:t>
            </a:r>
            <a:r>
              <a:rPr lang="es-ES" sz="2400" dirty="0"/>
              <a:t>con información que la organización considera de interés público y </a:t>
            </a:r>
            <a:r>
              <a:rPr lang="es-ES" sz="2400" dirty="0" smtClean="0"/>
              <a:t>periodístico. Se puede enviar a medios o publicar en redes sociales.</a:t>
            </a:r>
            <a:endParaRPr lang="en-US" sz="2400"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10</a:t>
            </a:fld>
            <a:endParaRPr lang="en-US"/>
          </a:p>
        </p:txBody>
      </p:sp>
      <p:sp>
        <p:nvSpPr>
          <p:cNvPr id="7" name="Título 6"/>
          <p:cNvSpPr>
            <a:spLocks noGrp="1"/>
          </p:cNvSpPr>
          <p:nvPr>
            <p:ph type="title"/>
          </p:nvPr>
        </p:nvSpPr>
        <p:spPr>
          <a:xfrm>
            <a:off x="340316" y="414248"/>
            <a:ext cx="7772400" cy="523220"/>
          </a:xfrm>
        </p:spPr>
        <p:txBody>
          <a:bodyPr/>
          <a:lstStyle/>
          <a:p>
            <a:r>
              <a:rPr lang="en-US" dirty="0" smtClean="0"/>
              <a:t>COMUNICADO O BOLETÍN</a:t>
            </a:r>
            <a:endParaRPr lang="en-US" dirty="0"/>
          </a:p>
        </p:txBody>
      </p:sp>
      <p:sp>
        <p:nvSpPr>
          <p:cNvPr id="10" name="Rectángulo 9"/>
          <p:cNvSpPr/>
          <p:nvPr/>
        </p:nvSpPr>
        <p:spPr>
          <a:xfrm>
            <a:off x="329984" y="3276600"/>
            <a:ext cx="8458200" cy="2800767"/>
          </a:xfrm>
          <a:prstGeom prst="rect">
            <a:avLst/>
          </a:prstGeom>
          <a:solidFill>
            <a:srgbClr val="002060"/>
          </a:solidFill>
        </p:spPr>
        <p:txBody>
          <a:bodyPr wrap="square">
            <a:spAutoFit/>
          </a:bodyPr>
          <a:lstStyle/>
          <a:p>
            <a:pPr marL="36000" indent="-342900" defTabSz="914400">
              <a:buFont typeface="+mj-lt"/>
              <a:buNone/>
            </a:pPr>
            <a:endParaRPr lang="en-US" sz="2200" b="1" dirty="0" smtClean="0">
              <a:solidFill>
                <a:schemeClr val="bg1"/>
              </a:solidFill>
            </a:endParaRPr>
          </a:p>
          <a:p>
            <a:pPr marL="36000" indent="-342900" defTabSz="914400">
              <a:buFont typeface="+mj-lt"/>
              <a:buNone/>
            </a:pPr>
            <a:r>
              <a:rPr lang="en-US" sz="2200" b="1" dirty="0" err="1" smtClean="0">
                <a:solidFill>
                  <a:schemeClr val="bg1"/>
                </a:solidFill>
              </a:rPr>
              <a:t>Permite</a:t>
            </a:r>
            <a:r>
              <a:rPr lang="en-US" sz="2200" b="1" dirty="0" smtClean="0">
                <a:solidFill>
                  <a:schemeClr val="bg1"/>
                </a:solidFill>
              </a:rPr>
              <a:t>:</a:t>
            </a:r>
          </a:p>
          <a:p>
            <a:pPr marL="36000" indent="-342900" defTabSz="914400">
              <a:buFont typeface="+mj-lt"/>
              <a:buNone/>
            </a:pPr>
            <a:endParaRPr lang="en-US" sz="2200" b="1" dirty="0" smtClean="0">
              <a:solidFill>
                <a:schemeClr val="bg1"/>
              </a:solidFill>
            </a:endParaRPr>
          </a:p>
          <a:p>
            <a:pPr marL="36000" indent="-342900" defTabSz="914400">
              <a:buFont typeface="Arial" charset="0"/>
              <a:buChar char="•"/>
            </a:pPr>
            <a:r>
              <a:rPr lang="en-US" sz="2200" dirty="0" smtClean="0">
                <a:solidFill>
                  <a:schemeClr val="bg1"/>
                </a:solidFill>
              </a:rPr>
              <a:t>Dar a </a:t>
            </a:r>
            <a:r>
              <a:rPr lang="en-US" sz="2200" dirty="0" err="1" smtClean="0">
                <a:solidFill>
                  <a:schemeClr val="bg1"/>
                </a:solidFill>
              </a:rPr>
              <a:t>conocer</a:t>
            </a:r>
            <a:r>
              <a:rPr lang="en-US" sz="2200" dirty="0" smtClean="0">
                <a:solidFill>
                  <a:schemeClr val="bg1"/>
                </a:solidFill>
              </a:rPr>
              <a:t> </a:t>
            </a:r>
            <a:r>
              <a:rPr lang="en-US" sz="2200" dirty="0" err="1" smtClean="0">
                <a:solidFill>
                  <a:schemeClr val="bg1"/>
                </a:solidFill>
              </a:rPr>
              <a:t>actividades</a:t>
            </a:r>
            <a:r>
              <a:rPr lang="en-US" sz="2200" dirty="0" smtClean="0">
                <a:solidFill>
                  <a:schemeClr val="bg1"/>
                </a:solidFill>
              </a:rPr>
              <a:t> y </a:t>
            </a:r>
            <a:r>
              <a:rPr lang="en-US" sz="2200" dirty="0" err="1" smtClean="0">
                <a:solidFill>
                  <a:schemeClr val="bg1"/>
                </a:solidFill>
              </a:rPr>
              <a:t>resultados</a:t>
            </a:r>
            <a:r>
              <a:rPr lang="en-US" sz="2200" dirty="0" smtClean="0">
                <a:solidFill>
                  <a:schemeClr val="bg1"/>
                </a:solidFill>
              </a:rPr>
              <a:t> de la </a:t>
            </a:r>
            <a:r>
              <a:rPr lang="en-US" sz="2200" dirty="0" err="1" smtClean="0">
                <a:solidFill>
                  <a:schemeClr val="bg1"/>
                </a:solidFill>
              </a:rPr>
              <a:t>organización</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Fijar</a:t>
            </a:r>
            <a:r>
              <a:rPr lang="en-US" sz="2200" dirty="0" smtClean="0">
                <a:solidFill>
                  <a:schemeClr val="bg1"/>
                </a:solidFill>
              </a:rPr>
              <a:t> </a:t>
            </a:r>
            <a:r>
              <a:rPr lang="en-US" sz="2200" dirty="0" err="1" smtClean="0">
                <a:solidFill>
                  <a:schemeClr val="bg1"/>
                </a:solidFill>
              </a:rPr>
              <a:t>posicionamiento</a:t>
            </a:r>
            <a:r>
              <a:rPr lang="en-US" sz="2200" dirty="0" smtClean="0">
                <a:solidFill>
                  <a:schemeClr val="bg1"/>
                </a:solidFill>
              </a:rPr>
              <a:t> </a:t>
            </a:r>
            <a:r>
              <a:rPr lang="en-US" sz="2200" dirty="0" err="1" smtClean="0">
                <a:solidFill>
                  <a:schemeClr val="bg1"/>
                </a:solidFill>
              </a:rPr>
              <a:t>sobre</a:t>
            </a:r>
            <a:r>
              <a:rPr lang="en-US" sz="2200" dirty="0" smtClean="0">
                <a:solidFill>
                  <a:schemeClr val="bg1"/>
                </a:solidFill>
              </a:rPr>
              <a:t> </a:t>
            </a:r>
            <a:r>
              <a:rPr lang="en-US" sz="2200" dirty="0" err="1" smtClean="0">
                <a:solidFill>
                  <a:schemeClr val="bg1"/>
                </a:solidFill>
              </a:rPr>
              <a:t>algún</a:t>
            </a:r>
            <a:r>
              <a:rPr lang="en-US" sz="2200" dirty="0" smtClean="0">
                <a:solidFill>
                  <a:schemeClr val="bg1"/>
                </a:solidFill>
              </a:rPr>
              <a:t> </a:t>
            </a:r>
            <a:r>
              <a:rPr lang="en-US" sz="2200" dirty="0" err="1" smtClean="0">
                <a:solidFill>
                  <a:schemeClr val="bg1"/>
                </a:solidFill>
              </a:rPr>
              <a:t>tema</a:t>
            </a:r>
            <a:r>
              <a:rPr lang="en-US" sz="2200" dirty="0" smtClean="0">
                <a:solidFill>
                  <a:schemeClr val="bg1"/>
                </a:solidFill>
              </a:rPr>
              <a:t> del </a:t>
            </a:r>
            <a:r>
              <a:rPr lang="en-US" sz="2200" dirty="0" err="1" smtClean="0">
                <a:solidFill>
                  <a:schemeClr val="bg1"/>
                </a:solidFill>
              </a:rPr>
              <a:t>momento</a:t>
            </a:r>
            <a:endParaRPr lang="en-US" sz="2200" dirty="0">
              <a:solidFill>
                <a:schemeClr val="bg1"/>
              </a:solidFill>
            </a:endParaRPr>
          </a:p>
          <a:p>
            <a:pPr marL="36000" indent="-342900" defTabSz="914400">
              <a:buFont typeface="Arial" charset="0"/>
              <a:buChar char="•"/>
            </a:pPr>
            <a:r>
              <a:rPr lang="en-US" sz="2200" dirty="0" err="1" smtClean="0">
                <a:solidFill>
                  <a:schemeClr val="bg1"/>
                </a:solidFill>
              </a:rPr>
              <a:t>Crear</a:t>
            </a:r>
            <a:r>
              <a:rPr lang="en-US" sz="2200" dirty="0" smtClean="0">
                <a:solidFill>
                  <a:schemeClr val="bg1"/>
                </a:solidFill>
              </a:rPr>
              <a:t> y </a:t>
            </a:r>
            <a:r>
              <a:rPr lang="en-US" sz="2200" dirty="0" err="1" smtClean="0">
                <a:solidFill>
                  <a:schemeClr val="bg1"/>
                </a:solidFill>
              </a:rPr>
              <a:t>mantener</a:t>
            </a:r>
            <a:r>
              <a:rPr lang="en-US" sz="2200" dirty="0" smtClean="0">
                <a:solidFill>
                  <a:schemeClr val="bg1"/>
                </a:solidFill>
              </a:rPr>
              <a:t> </a:t>
            </a:r>
            <a:r>
              <a:rPr lang="en-US" sz="2200" dirty="0" err="1" smtClean="0">
                <a:solidFill>
                  <a:schemeClr val="bg1"/>
                </a:solidFill>
              </a:rPr>
              <a:t>contacto</a:t>
            </a:r>
            <a:r>
              <a:rPr lang="en-US" sz="2200" dirty="0" smtClean="0">
                <a:solidFill>
                  <a:schemeClr val="bg1"/>
                </a:solidFill>
              </a:rPr>
              <a:t> con </a:t>
            </a:r>
            <a:r>
              <a:rPr lang="en-US" sz="2200" dirty="0" err="1" smtClean="0">
                <a:solidFill>
                  <a:schemeClr val="bg1"/>
                </a:solidFill>
              </a:rPr>
              <a:t>medios</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Generar</a:t>
            </a:r>
            <a:r>
              <a:rPr lang="en-US" sz="2200" dirty="0" smtClean="0">
                <a:solidFill>
                  <a:schemeClr val="bg1"/>
                </a:solidFill>
              </a:rPr>
              <a:t> o </a:t>
            </a:r>
            <a:r>
              <a:rPr lang="en-US" sz="2200" dirty="0" err="1" smtClean="0">
                <a:solidFill>
                  <a:schemeClr val="bg1"/>
                </a:solidFill>
              </a:rPr>
              <a:t>participar</a:t>
            </a:r>
            <a:r>
              <a:rPr lang="en-US" sz="2200" dirty="0" smtClean="0">
                <a:solidFill>
                  <a:schemeClr val="bg1"/>
                </a:solidFill>
              </a:rPr>
              <a:t> </a:t>
            </a:r>
            <a:r>
              <a:rPr lang="en-US" sz="2200" dirty="0" err="1" smtClean="0">
                <a:solidFill>
                  <a:schemeClr val="bg1"/>
                </a:solidFill>
              </a:rPr>
              <a:t>en</a:t>
            </a:r>
            <a:r>
              <a:rPr lang="en-US" sz="2200" dirty="0" smtClean="0">
                <a:solidFill>
                  <a:schemeClr val="bg1"/>
                </a:solidFill>
              </a:rPr>
              <a:t> </a:t>
            </a:r>
            <a:r>
              <a:rPr lang="en-US" sz="2200" dirty="0" err="1" smtClean="0">
                <a:solidFill>
                  <a:schemeClr val="bg1"/>
                </a:solidFill>
              </a:rPr>
              <a:t>conversaciones</a:t>
            </a:r>
            <a:r>
              <a:rPr lang="en-US" sz="2200" dirty="0" smtClean="0">
                <a:solidFill>
                  <a:schemeClr val="bg1"/>
                </a:solidFill>
              </a:rPr>
              <a:t> </a:t>
            </a:r>
            <a:r>
              <a:rPr lang="en-US" sz="2200" dirty="0" err="1" smtClean="0">
                <a:solidFill>
                  <a:schemeClr val="bg1"/>
                </a:solidFill>
              </a:rPr>
              <a:t>sobre</a:t>
            </a:r>
            <a:r>
              <a:rPr lang="en-US" sz="2200" dirty="0" smtClean="0">
                <a:solidFill>
                  <a:schemeClr val="bg1"/>
                </a:solidFill>
              </a:rPr>
              <a:t> </a:t>
            </a:r>
            <a:r>
              <a:rPr lang="en-US" sz="2200" dirty="0" err="1" smtClean="0">
                <a:solidFill>
                  <a:schemeClr val="bg1"/>
                </a:solidFill>
              </a:rPr>
              <a:t>temas</a:t>
            </a:r>
            <a:r>
              <a:rPr lang="en-US" sz="2200" dirty="0" smtClean="0">
                <a:solidFill>
                  <a:schemeClr val="bg1"/>
                </a:solidFill>
              </a:rPr>
              <a:t> del </a:t>
            </a:r>
            <a:r>
              <a:rPr lang="en-US" sz="2200" dirty="0" err="1" smtClean="0">
                <a:solidFill>
                  <a:schemeClr val="bg1"/>
                </a:solidFill>
              </a:rPr>
              <a:t>momento</a:t>
            </a:r>
            <a:endParaRPr lang="en-US" sz="2200" dirty="0" smtClean="0">
              <a:solidFill>
                <a:schemeClr val="bg1"/>
              </a:solidFill>
            </a:endParaRPr>
          </a:p>
          <a:p>
            <a:pPr marL="36000" indent="-342900" defTabSz="914400">
              <a:buFont typeface="Arial" charset="0"/>
              <a:buChar char="•"/>
            </a:pPr>
            <a:endParaRPr lang="en-US" sz="2200" dirty="0">
              <a:solidFill>
                <a:schemeClr val="bg1"/>
              </a:solidFill>
            </a:endParaRPr>
          </a:p>
        </p:txBody>
      </p:sp>
    </p:spTree>
    <p:extLst>
      <p:ext uri="{BB962C8B-B14F-4D97-AF65-F5344CB8AC3E}">
        <p14:creationId xmlns:p14="http://schemas.microsoft.com/office/powerpoint/2010/main" val="1959913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980420"/>
            <a:ext cx="4572000" cy="5191780"/>
          </a:xfrm>
        </p:spPr>
        <p:txBody>
          <a:bodyPr>
            <a:normAutofit/>
          </a:bodyPr>
          <a:lstStyle/>
          <a:p>
            <a:pPr>
              <a:lnSpc>
                <a:spcPct val="120000"/>
              </a:lnSpc>
              <a:spcAft>
                <a:spcPts val="0"/>
              </a:spcAft>
            </a:pPr>
            <a:r>
              <a:rPr lang="en-US" dirty="0" err="1" smtClean="0"/>
              <a:t>Identificarlo</a:t>
            </a:r>
            <a:r>
              <a:rPr lang="en-US" dirty="0" smtClean="0"/>
              <a:t> </a:t>
            </a:r>
            <a:r>
              <a:rPr lang="en-US" dirty="0" err="1" smtClean="0"/>
              <a:t>como</a:t>
            </a:r>
            <a:r>
              <a:rPr lang="en-US" dirty="0" smtClean="0"/>
              <a:t> “</a:t>
            </a:r>
            <a:r>
              <a:rPr lang="en-US" dirty="0" err="1" smtClean="0"/>
              <a:t>Comunicado</a:t>
            </a:r>
            <a:r>
              <a:rPr lang="en-US" dirty="0" smtClean="0"/>
              <a:t>”</a:t>
            </a:r>
          </a:p>
          <a:p>
            <a:pPr>
              <a:lnSpc>
                <a:spcPct val="120000"/>
              </a:lnSpc>
              <a:spcAft>
                <a:spcPts val="0"/>
              </a:spcAft>
            </a:pPr>
            <a:r>
              <a:rPr lang="en-US" dirty="0" err="1" smtClean="0"/>
              <a:t>Fecha</a:t>
            </a:r>
            <a:r>
              <a:rPr lang="en-US" dirty="0" smtClean="0"/>
              <a:t> y </a:t>
            </a:r>
            <a:r>
              <a:rPr lang="en-US" dirty="0" err="1" smtClean="0"/>
              <a:t>lugar</a:t>
            </a:r>
            <a:r>
              <a:rPr lang="en-US" dirty="0" smtClean="0"/>
              <a:t> de </a:t>
            </a:r>
            <a:r>
              <a:rPr lang="en-US" dirty="0" err="1" smtClean="0"/>
              <a:t>publicación</a:t>
            </a:r>
            <a:endParaRPr lang="en-US" dirty="0" smtClean="0"/>
          </a:p>
          <a:p>
            <a:pPr>
              <a:lnSpc>
                <a:spcPct val="120000"/>
              </a:lnSpc>
              <a:spcAft>
                <a:spcPts val="0"/>
              </a:spcAft>
            </a:pPr>
            <a:r>
              <a:rPr lang="en-US" dirty="0" err="1" smtClean="0"/>
              <a:t>Título</a:t>
            </a:r>
            <a:r>
              <a:rPr lang="en-US" dirty="0" smtClean="0"/>
              <a:t> </a:t>
            </a:r>
            <a:r>
              <a:rPr lang="en-US" dirty="0" err="1" smtClean="0"/>
              <a:t>llamativo</a:t>
            </a:r>
            <a:endParaRPr lang="en-US" dirty="0" smtClean="0"/>
          </a:p>
          <a:p>
            <a:pPr>
              <a:lnSpc>
                <a:spcPct val="120000"/>
              </a:lnSpc>
              <a:spcAft>
                <a:spcPts val="0"/>
              </a:spcAft>
            </a:pPr>
            <a:r>
              <a:rPr lang="en-US" dirty="0" err="1" smtClean="0"/>
              <a:t>Formato</a:t>
            </a:r>
            <a:r>
              <a:rPr lang="en-US" dirty="0" smtClean="0"/>
              <a:t> </a:t>
            </a:r>
            <a:r>
              <a:rPr lang="en-US" dirty="0" err="1" smtClean="0"/>
              <a:t>periodístico</a:t>
            </a:r>
            <a:r>
              <a:rPr lang="en-US" dirty="0" smtClean="0"/>
              <a:t>: </a:t>
            </a:r>
            <a:r>
              <a:rPr lang="en-US" i="1" dirty="0" err="1" smtClean="0"/>
              <a:t>Qué</a:t>
            </a:r>
            <a:r>
              <a:rPr lang="en-US" i="1" dirty="0" smtClean="0"/>
              <a:t>, </a:t>
            </a:r>
            <a:r>
              <a:rPr lang="en-US" i="1" dirty="0" err="1" smtClean="0"/>
              <a:t>quién</a:t>
            </a:r>
            <a:r>
              <a:rPr lang="en-US" i="1" dirty="0" smtClean="0"/>
              <a:t>, </a:t>
            </a:r>
            <a:r>
              <a:rPr lang="en-US" i="1" dirty="0" err="1" smtClean="0"/>
              <a:t>dónde</a:t>
            </a:r>
            <a:r>
              <a:rPr lang="en-US" i="1" dirty="0" smtClean="0"/>
              <a:t>, </a:t>
            </a:r>
            <a:r>
              <a:rPr lang="en-US" i="1" dirty="0" err="1" smtClean="0"/>
              <a:t>cuándo</a:t>
            </a:r>
            <a:r>
              <a:rPr lang="en-US" i="1" dirty="0" smtClean="0"/>
              <a:t>, </a:t>
            </a:r>
            <a:r>
              <a:rPr lang="en-US" i="1" dirty="0" err="1" smtClean="0"/>
              <a:t>cómo</a:t>
            </a:r>
            <a:r>
              <a:rPr lang="mr-IN" dirty="0" smtClean="0"/>
              <a:t>…</a:t>
            </a:r>
            <a:endParaRPr lang="es-ES" dirty="0" smtClean="0"/>
          </a:p>
          <a:p>
            <a:pPr>
              <a:lnSpc>
                <a:spcPct val="120000"/>
              </a:lnSpc>
              <a:spcAft>
                <a:spcPts val="0"/>
              </a:spcAft>
            </a:pPr>
            <a:r>
              <a:rPr lang="es-ES" dirty="0" smtClean="0"/>
              <a:t>Breve (una cuartilla)</a:t>
            </a:r>
          </a:p>
          <a:p>
            <a:pPr>
              <a:lnSpc>
                <a:spcPct val="120000"/>
              </a:lnSpc>
              <a:spcAft>
                <a:spcPts val="0"/>
              </a:spcAft>
            </a:pPr>
            <a:r>
              <a:rPr lang="es-ES" dirty="0" smtClean="0"/>
              <a:t>Lenguaje sencillo</a:t>
            </a:r>
          </a:p>
          <a:p>
            <a:pPr>
              <a:lnSpc>
                <a:spcPct val="120000"/>
              </a:lnSpc>
              <a:spcAft>
                <a:spcPts val="0"/>
              </a:spcAft>
            </a:pPr>
            <a:r>
              <a:rPr lang="es-ES" dirty="0" smtClean="0"/>
              <a:t>Términos que se estén utilizando en el momento</a:t>
            </a:r>
          </a:p>
          <a:p>
            <a:pPr>
              <a:lnSpc>
                <a:spcPct val="120000"/>
              </a:lnSpc>
              <a:spcAft>
                <a:spcPts val="0"/>
              </a:spcAft>
            </a:pPr>
            <a:r>
              <a:rPr lang="es-ES" dirty="0" smtClean="0"/>
              <a:t>Insertar mensajes clave</a:t>
            </a:r>
          </a:p>
          <a:p>
            <a:pPr>
              <a:lnSpc>
                <a:spcPct val="120000"/>
              </a:lnSpc>
              <a:spcAft>
                <a:spcPts val="0"/>
              </a:spcAft>
            </a:pPr>
            <a:r>
              <a:rPr lang="es-ES" dirty="0" smtClean="0"/>
              <a:t>Incluir firma de la organización</a:t>
            </a:r>
          </a:p>
          <a:p>
            <a:pPr>
              <a:lnSpc>
                <a:spcPct val="120000"/>
              </a:lnSpc>
              <a:spcAft>
                <a:spcPts val="0"/>
              </a:spcAft>
            </a:pPr>
            <a:r>
              <a:rPr lang="es-ES" dirty="0" smtClean="0"/>
              <a:t>Datos de contacto y nombre de responsable de Comunicación</a:t>
            </a:r>
          </a:p>
          <a:p>
            <a:endParaRPr lang="en-US" dirty="0"/>
          </a:p>
        </p:txBody>
      </p:sp>
      <p:sp>
        <p:nvSpPr>
          <p:cNvPr id="7" name="Título 6"/>
          <p:cNvSpPr>
            <a:spLocks noGrp="1"/>
          </p:cNvSpPr>
          <p:nvPr>
            <p:ph type="title"/>
          </p:nvPr>
        </p:nvSpPr>
        <p:spPr>
          <a:xfrm>
            <a:off x="533400" y="457200"/>
            <a:ext cx="7772400" cy="523220"/>
          </a:xfrm>
        </p:spPr>
        <p:txBody>
          <a:bodyPr/>
          <a:lstStyle/>
          <a:p>
            <a:r>
              <a:rPr lang="en-US" dirty="0"/>
              <a:t>COMUNICADO O BOLETÍN</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482672"/>
            <a:ext cx="3962400" cy="4359989"/>
          </a:xfrm>
          <a:prstGeom prst="rect">
            <a:avLst/>
          </a:prstGeom>
        </p:spPr>
      </p:pic>
    </p:spTree>
    <p:extLst>
      <p:ext uri="{BB962C8B-B14F-4D97-AF65-F5344CB8AC3E}">
        <p14:creationId xmlns:p14="http://schemas.microsoft.com/office/powerpoint/2010/main" val="1885106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1219494"/>
            <a:ext cx="8498884" cy="2209506"/>
          </a:xfrm>
        </p:spPr>
        <p:txBody>
          <a:bodyPr>
            <a:noAutofit/>
          </a:bodyPr>
          <a:lstStyle/>
          <a:p>
            <a:pPr marL="0" indent="0" algn="just">
              <a:buNone/>
            </a:pPr>
            <a:r>
              <a:rPr lang="en-US" sz="2400" dirty="0" err="1" smtClean="0"/>
              <a:t>Es</a:t>
            </a:r>
            <a:r>
              <a:rPr lang="en-US" sz="2400" dirty="0" smtClean="0"/>
              <a:t> </a:t>
            </a:r>
            <a:r>
              <a:rPr lang="en-US" sz="2400" dirty="0" err="1" smtClean="0"/>
              <a:t>una</a:t>
            </a:r>
            <a:r>
              <a:rPr lang="en-US" sz="2400" dirty="0" smtClean="0"/>
              <a:t> </a:t>
            </a:r>
            <a:r>
              <a:rPr lang="en-US" sz="2400" dirty="0" err="1" smtClean="0"/>
              <a:t>publicación</a:t>
            </a:r>
            <a:r>
              <a:rPr lang="en-US" sz="2400" dirty="0" smtClean="0"/>
              <a:t> </a:t>
            </a:r>
            <a:r>
              <a:rPr lang="en-US" sz="2400" dirty="0" err="1" smtClean="0"/>
              <a:t>periódica</a:t>
            </a:r>
            <a:r>
              <a:rPr lang="en-US" sz="2400" dirty="0" smtClean="0"/>
              <a:t> que se </a:t>
            </a:r>
            <a:r>
              <a:rPr lang="en-US" sz="2400" dirty="0" err="1" smtClean="0"/>
              <a:t>envía</a:t>
            </a:r>
            <a:r>
              <a:rPr lang="en-US" sz="2400" dirty="0" smtClean="0"/>
              <a:t>, </a:t>
            </a:r>
            <a:r>
              <a:rPr lang="en-US" sz="2400" dirty="0" err="1" smtClean="0"/>
              <a:t>en</a:t>
            </a:r>
            <a:r>
              <a:rPr lang="en-US" sz="2400" dirty="0" smtClean="0"/>
              <a:t> </a:t>
            </a:r>
            <a:r>
              <a:rPr lang="en-US" sz="2400" dirty="0" err="1" smtClean="0"/>
              <a:t>formato</a:t>
            </a:r>
            <a:r>
              <a:rPr lang="en-US" sz="2400" dirty="0" smtClean="0"/>
              <a:t> digital, </a:t>
            </a:r>
            <a:r>
              <a:rPr lang="en-US" sz="2400" dirty="0" err="1" smtClean="0"/>
              <a:t>por</a:t>
            </a:r>
            <a:r>
              <a:rPr lang="en-US" sz="2400" dirty="0" smtClean="0"/>
              <a:t> </a:t>
            </a:r>
            <a:r>
              <a:rPr lang="en-US" sz="2400" dirty="0" err="1" smtClean="0"/>
              <a:t>correo</a:t>
            </a:r>
            <a:r>
              <a:rPr lang="en-US" sz="2400" dirty="0" smtClean="0"/>
              <a:t> </a:t>
            </a:r>
            <a:r>
              <a:rPr lang="en-US" sz="2400" dirty="0" err="1" smtClean="0"/>
              <a:t>electrónico</a:t>
            </a:r>
            <a:r>
              <a:rPr lang="en-US" sz="2400" dirty="0"/>
              <a:t> </a:t>
            </a:r>
            <a:r>
              <a:rPr lang="en-US" sz="2400" dirty="0" smtClean="0"/>
              <a:t>con </a:t>
            </a:r>
            <a:r>
              <a:rPr lang="en-US" sz="2400" dirty="0" err="1" smtClean="0"/>
              <a:t>información</a:t>
            </a:r>
            <a:r>
              <a:rPr lang="en-US" sz="2400" dirty="0" smtClean="0"/>
              <a:t> </a:t>
            </a:r>
            <a:r>
              <a:rPr lang="en-US" sz="2400" dirty="0" err="1" smtClean="0"/>
              <a:t>sobre</a:t>
            </a:r>
            <a:r>
              <a:rPr lang="en-US" sz="2400" dirty="0" smtClean="0"/>
              <a:t> la </a:t>
            </a:r>
            <a:r>
              <a:rPr lang="en-US" sz="2400" dirty="0" err="1" smtClean="0"/>
              <a:t>organización</a:t>
            </a:r>
            <a:r>
              <a:rPr lang="en-US" sz="2400" dirty="0" smtClean="0"/>
              <a:t> y </a:t>
            </a:r>
            <a:r>
              <a:rPr lang="en-US" sz="2400" dirty="0" err="1" smtClean="0"/>
              <a:t>sus</a:t>
            </a:r>
            <a:r>
              <a:rPr lang="en-US" sz="2400" dirty="0" smtClean="0"/>
              <a:t> </a:t>
            </a:r>
            <a:r>
              <a:rPr lang="en-US" sz="2400" dirty="0" err="1" smtClean="0"/>
              <a:t>actividades</a:t>
            </a:r>
            <a:r>
              <a:rPr lang="en-US" sz="2400" dirty="0" smtClean="0"/>
              <a:t>. </a:t>
            </a:r>
            <a:r>
              <a:rPr lang="en-US" sz="2400" dirty="0" err="1" smtClean="0"/>
              <a:t>Requiere</a:t>
            </a:r>
            <a:r>
              <a:rPr lang="en-US" sz="2400" dirty="0" smtClean="0"/>
              <a:t> </a:t>
            </a:r>
            <a:r>
              <a:rPr lang="en-US" sz="2400" dirty="0" err="1" smtClean="0"/>
              <a:t>construir</a:t>
            </a:r>
            <a:r>
              <a:rPr lang="en-US" sz="2400" dirty="0" smtClean="0"/>
              <a:t> </a:t>
            </a:r>
            <a:r>
              <a:rPr lang="en-US" sz="2400" dirty="0" err="1" smtClean="0"/>
              <a:t>una</a:t>
            </a:r>
            <a:r>
              <a:rPr lang="en-US" sz="2400" dirty="0" smtClean="0"/>
              <a:t> base de </a:t>
            </a:r>
            <a:r>
              <a:rPr lang="en-US" sz="2400" dirty="0" err="1" smtClean="0"/>
              <a:t>datos</a:t>
            </a:r>
            <a:r>
              <a:rPr lang="en-US" sz="2400" dirty="0" smtClean="0"/>
              <a:t> de emails.</a:t>
            </a:r>
          </a:p>
          <a:p>
            <a:pPr marL="0" indent="0" algn="just">
              <a:buNone/>
            </a:pPr>
            <a:r>
              <a:rPr lang="en-US" sz="2400" b="1" dirty="0" err="1" smtClean="0">
                <a:solidFill>
                  <a:schemeClr val="bg2"/>
                </a:solidFill>
              </a:rPr>
              <a:t>Ventaja</a:t>
            </a:r>
            <a:r>
              <a:rPr lang="en-US" sz="2400" b="1" dirty="0" smtClean="0">
                <a:solidFill>
                  <a:schemeClr val="bg2"/>
                </a:solidFill>
              </a:rPr>
              <a:t>: </a:t>
            </a:r>
            <a:r>
              <a:rPr lang="en-US" sz="2400" dirty="0" err="1" smtClean="0"/>
              <a:t>Generalmente</a:t>
            </a:r>
            <a:r>
              <a:rPr lang="en-US" sz="2400" dirty="0" smtClean="0"/>
              <a:t> </a:t>
            </a:r>
            <a:r>
              <a:rPr lang="en-US" sz="2400" dirty="0" err="1" smtClean="0"/>
              <a:t>quienes</a:t>
            </a:r>
            <a:r>
              <a:rPr lang="en-US" sz="2400" dirty="0" smtClean="0"/>
              <a:t> lo </a:t>
            </a:r>
            <a:r>
              <a:rPr lang="en-US" sz="2400" dirty="0" err="1" smtClean="0"/>
              <a:t>reciben</a:t>
            </a:r>
            <a:r>
              <a:rPr lang="en-US" sz="2400" dirty="0" smtClean="0"/>
              <a:t>, </a:t>
            </a:r>
            <a:r>
              <a:rPr lang="en-US" sz="2400" dirty="0" err="1" smtClean="0"/>
              <a:t>es</a:t>
            </a:r>
            <a:r>
              <a:rPr lang="en-US" sz="2400" dirty="0" smtClean="0"/>
              <a:t> </a:t>
            </a:r>
            <a:r>
              <a:rPr lang="en-US" sz="2400" dirty="0" err="1" smtClean="0"/>
              <a:t>porque</a:t>
            </a:r>
            <a:r>
              <a:rPr lang="en-US" sz="2400" dirty="0" smtClean="0"/>
              <a:t> </a:t>
            </a:r>
            <a:r>
              <a:rPr lang="en-US" sz="2400" dirty="0" err="1" smtClean="0"/>
              <a:t>tienen</a:t>
            </a:r>
            <a:r>
              <a:rPr lang="en-US" sz="2400" dirty="0" smtClean="0"/>
              <a:t> </a:t>
            </a:r>
            <a:r>
              <a:rPr lang="en-US" sz="2400" dirty="0" err="1" smtClean="0"/>
              <a:t>interés</a:t>
            </a:r>
            <a:r>
              <a:rPr lang="en-US" sz="2400" dirty="0" smtClean="0"/>
              <a:t> </a:t>
            </a:r>
            <a:r>
              <a:rPr lang="en-US" sz="2400" dirty="0" err="1" smtClean="0"/>
              <a:t>en</a:t>
            </a:r>
            <a:r>
              <a:rPr lang="en-US" sz="2400" dirty="0" smtClean="0"/>
              <a:t> la </a:t>
            </a:r>
            <a:r>
              <a:rPr lang="en-US" sz="2400" dirty="0" err="1" smtClean="0"/>
              <a:t>organización</a:t>
            </a:r>
            <a:r>
              <a:rPr lang="en-US" sz="2400" dirty="0" smtClean="0"/>
              <a:t> y </a:t>
            </a:r>
            <a:r>
              <a:rPr lang="en-US" sz="2400" dirty="0" err="1" smtClean="0"/>
              <a:t>han</a:t>
            </a:r>
            <a:r>
              <a:rPr lang="en-US" sz="2400" dirty="0" smtClean="0"/>
              <a:t> </a:t>
            </a:r>
            <a:r>
              <a:rPr lang="en-US" sz="2400" dirty="0" err="1" smtClean="0"/>
              <a:t>solicitado</a:t>
            </a:r>
            <a:r>
              <a:rPr lang="en-US" sz="2400" dirty="0" smtClean="0"/>
              <a:t> </a:t>
            </a:r>
            <a:r>
              <a:rPr lang="en-US" sz="2400" dirty="0" err="1" smtClean="0"/>
              <a:t>suscribirse</a:t>
            </a:r>
            <a:r>
              <a:rPr lang="en-US" sz="2400" dirty="0" smtClean="0"/>
              <a:t>.</a:t>
            </a:r>
            <a:endParaRPr lang="en-US" sz="2400"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12</a:t>
            </a:fld>
            <a:endParaRPr lang="en-US"/>
          </a:p>
        </p:txBody>
      </p:sp>
      <p:sp>
        <p:nvSpPr>
          <p:cNvPr id="7" name="Título 6"/>
          <p:cNvSpPr>
            <a:spLocks noGrp="1"/>
          </p:cNvSpPr>
          <p:nvPr>
            <p:ph type="title"/>
          </p:nvPr>
        </p:nvSpPr>
        <p:spPr>
          <a:xfrm>
            <a:off x="340316" y="414248"/>
            <a:ext cx="7772400" cy="523220"/>
          </a:xfrm>
        </p:spPr>
        <p:txBody>
          <a:bodyPr/>
          <a:lstStyle/>
          <a:p>
            <a:r>
              <a:rPr lang="en-US" i="1" dirty="0" smtClean="0"/>
              <a:t>NEWSLETTER</a:t>
            </a:r>
            <a:endParaRPr lang="en-US" i="1" dirty="0"/>
          </a:p>
        </p:txBody>
      </p:sp>
      <p:sp>
        <p:nvSpPr>
          <p:cNvPr id="10" name="Rectángulo 9"/>
          <p:cNvSpPr/>
          <p:nvPr/>
        </p:nvSpPr>
        <p:spPr>
          <a:xfrm>
            <a:off x="914400" y="3600033"/>
            <a:ext cx="7122117" cy="2800767"/>
          </a:xfrm>
          <a:prstGeom prst="rect">
            <a:avLst/>
          </a:prstGeom>
          <a:solidFill>
            <a:srgbClr val="002060"/>
          </a:solidFill>
        </p:spPr>
        <p:txBody>
          <a:bodyPr wrap="square">
            <a:spAutoFit/>
          </a:bodyPr>
          <a:lstStyle/>
          <a:p>
            <a:pPr marL="36000" indent="-342900" defTabSz="914400">
              <a:buFont typeface="+mj-lt"/>
              <a:buNone/>
            </a:pPr>
            <a:r>
              <a:rPr lang="en-US" sz="2200" b="1" dirty="0" err="1" smtClean="0">
                <a:solidFill>
                  <a:schemeClr val="bg1"/>
                </a:solidFill>
              </a:rPr>
              <a:t>Permite</a:t>
            </a:r>
            <a:r>
              <a:rPr lang="en-US" sz="2200" b="1" dirty="0" smtClean="0">
                <a:solidFill>
                  <a:schemeClr val="bg1"/>
                </a:solidFill>
              </a:rPr>
              <a:t>:</a:t>
            </a:r>
          </a:p>
          <a:p>
            <a:pPr marL="36000" indent="-342900" defTabSz="914400">
              <a:buFont typeface="+mj-lt"/>
              <a:buNone/>
            </a:pPr>
            <a:endParaRPr lang="en-US" sz="2200" b="1" dirty="0" smtClean="0">
              <a:solidFill>
                <a:schemeClr val="bg1"/>
              </a:solidFill>
            </a:endParaRPr>
          </a:p>
          <a:p>
            <a:pPr marL="36000" indent="-342900" defTabSz="914400">
              <a:buFont typeface="Arial" charset="0"/>
              <a:buChar char="•"/>
            </a:pPr>
            <a:r>
              <a:rPr lang="en-US" sz="2200" dirty="0" smtClean="0">
                <a:solidFill>
                  <a:schemeClr val="bg1"/>
                </a:solidFill>
              </a:rPr>
              <a:t>Dar a </a:t>
            </a:r>
            <a:r>
              <a:rPr lang="en-US" sz="2200" dirty="0" err="1" smtClean="0">
                <a:solidFill>
                  <a:schemeClr val="bg1"/>
                </a:solidFill>
              </a:rPr>
              <a:t>conocer</a:t>
            </a:r>
            <a:r>
              <a:rPr lang="en-US" sz="2200" dirty="0" smtClean="0">
                <a:solidFill>
                  <a:schemeClr val="bg1"/>
                </a:solidFill>
              </a:rPr>
              <a:t> </a:t>
            </a:r>
            <a:r>
              <a:rPr lang="en-US" sz="2200" dirty="0" err="1" smtClean="0">
                <a:solidFill>
                  <a:schemeClr val="bg1"/>
                </a:solidFill>
              </a:rPr>
              <a:t>actividades</a:t>
            </a:r>
            <a:r>
              <a:rPr lang="en-US" sz="2200" dirty="0" smtClean="0">
                <a:solidFill>
                  <a:schemeClr val="bg1"/>
                </a:solidFill>
              </a:rPr>
              <a:t> y </a:t>
            </a:r>
            <a:r>
              <a:rPr lang="en-US" sz="2200" dirty="0" err="1" smtClean="0">
                <a:solidFill>
                  <a:schemeClr val="bg1"/>
                </a:solidFill>
              </a:rPr>
              <a:t>logros</a:t>
            </a:r>
            <a:r>
              <a:rPr lang="en-US" sz="2200" dirty="0" smtClean="0">
                <a:solidFill>
                  <a:schemeClr val="bg1"/>
                </a:solidFill>
              </a:rPr>
              <a:t> de la </a:t>
            </a:r>
            <a:r>
              <a:rPr lang="en-US" sz="2200" dirty="0" err="1" smtClean="0">
                <a:solidFill>
                  <a:schemeClr val="bg1"/>
                </a:solidFill>
              </a:rPr>
              <a:t>organización</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Rendición</a:t>
            </a:r>
            <a:r>
              <a:rPr lang="en-US" sz="2200" dirty="0" smtClean="0">
                <a:solidFill>
                  <a:schemeClr val="bg1"/>
                </a:solidFill>
              </a:rPr>
              <a:t> de </a:t>
            </a:r>
            <a:r>
              <a:rPr lang="en-US" sz="2200" dirty="0" err="1" smtClean="0">
                <a:solidFill>
                  <a:schemeClr val="bg1"/>
                </a:solidFill>
              </a:rPr>
              <a:t>cuentas</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Interacción</a:t>
            </a:r>
            <a:r>
              <a:rPr lang="en-US" sz="2200" dirty="0" smtClean="0">
                <a:solidFill>
                  <a:schemeClr val="bg1"/>
                </a:solidFill>
              </a:rPr>
              <a:t> </a:t>
            </a:r>
            <a:r>
              <a:rPr lang="en-US" sz="2200" dirty="0" err="1" smtClean="0">
                <a:solidFill>
                  <a:schemeClr val="bg1"/>
                </a:solidFill>
              </a:rPr>
              <a:t>directa</a:t>
            </a:r>
            <a:r>
              <a:rPr lang="en-US" sz="2200" dirty="0" smtClean="0">
                <a:solidFill>
                  <a:schemeClr val="bg1"/>
                </a:solidFill>
              </a:rPr>
              <a:t> con la </a:t>
            </a:r>
            <a:r>
              <a:rPr lang="en-US" sz="2200" dirty="0" err="1" smtClean="0">
                <a:solidFill>
                  <a:schemeClr val="bg1"/>
                </a:solidFill>
              </a:rPr>
              <a:t>audiencia</a:t>
            </a:r>
            <a:endParaRPr lang="en-US" sz="2200" dirty="0" smtClean="0">
              <a:solidFill>
                <a:schemeClr val="bg1"/>
              </a:solidFill>
            </a:endParaRPr>
          </a:p>
          <a:p>
            <a:pPr marL="36000" indent="-342900" defTabSz="914400">
              <a:buFont typeface="Arial" charset="0"/>
              <a:buChar char="•"/>
            </a:pPr>
            <a:r>
              <a:rPr lang="en-US" sz="2200" dirty="0" smtClean="0">
                <a:solidFill>
                  <a:schemeClr val="bg1"/>
                </a:solidFill>
              </a:rPr>
              <a:t>Mayor </a:t>
            </a:r>
            <a:r>
              <a:rPr lang="en-US" sz="2200" dirty="0" err="1" smtClean="0">
                <a:solidFill>
                  <a:schemeClr val="bg1"/>
                </a:solidFill>
              </a:rPr>
              <a:t>segmentación</a:t>
            </a:r>
            <a:r>
              <a:rPr lang="en-US" sz="2200" dirty="0" smtClean="0">
                <a:solidFill>
                  <a:schemeClr val="bg1"/>
                </a:solidFill>
              </a:rPr>
              <a:t> y </a:t>
            </a:r>
            <a:r>
              <a:rPr lang="en-US" sz="2200" dirty="0" err="1" smtClean="0">
                <a:solidFill>
                  <a:schemeClr val="bg1"/>
                </a:solidFill>
              </a:rPr>
              <a:t>posibilidad</a:t>
            </a:r>
            <a:r>
              <a:rPr lang="en-US" sz="2200" dirty="0" smtClean="0">
                <a:solidFill>
                  <a:schemeClr val="bg1"/>
                </a:solidFill>
              </a:rPr>
              <a:t> de </a:t>
            </a:r>
            <a:r>
              <a:rPr lang="en-US" sz="2200" dirty="0" err="1" smtClean="0">
                <a:solidFill>
                  <a:schemeClr val="bg1"/>
                </a:solidFill>
              </a:rPr>
              <a:t>impacto</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Llevar</a:t>
            </a:r>
            <a:r>
              <a:rPr lang="en-US" sz="2200" dirty="0" smtClean="0">
                <a:solidFill>
                  <a:schemeClr val="bg1"/>
                </a:solidFill>
              </a:rPr>
              <a:t> </a:t>
            </a:r>
            <a:r>
              <a:rPr lang="en-US" sz="2200" dirty="0" err="1" smtClean="0">
                <a:solidFill>
                  <a:schemeClr val="bg1"/>
                </a:solidFill>
              </a:rPr>
              <a:t>tráfico</a:t>
            </a:r>
            <a:r>
              <a:rPr lang="en-US" sz="2200" dirty="0" smtClean="0">
                <a:solidFill>
                  <a:schemeClr val="bg1"/>
                </a:solidFill>
              </a:rPr>
              <a:t> a </a:t>
            </a:r>
            <a:r>
              <a:rPr lang="en-US" sz="2200" dirty="0" err="1" smtClean="0">
                <a:solidFill>
                  <a:schemeClr val="bg1"/>
                </a:solidFill>
              </a:rPr>
              <a:t>otros</a:t>
            </a:r>
            <a:r>
              <a:rPr lang="en-US" sz="2200" dirty="0" smtClean="0">
                <a:solidFill>
                  <a:schemeClr val="bg1"/>
                </a:solidFill>
              </a:rPr>
              <a:t> </a:t>
            </a:r>
            <a:r>
              <a:rPr lang="en-US" sz="2200" dirty="0" err="1" smtClean="0">
                <a:solidFill>
                  <a:schemeClr val="bg1"/>
                </a:solidFill>
              </a:rPr>
              <a:t>canales</a:t>
            </a:r>
            <a:r>
              <a:rPr lang="en-US" sz="2200" dirty="0" smtClean="0">
                <a:solidFill>
                  <a:schemeClr val="bg1"/>
                </a:solidFill>
              </a:rPr>
              <a:t> de la </a:t>
            </a:r>
            <a:r>
              <a:rPr lang="en-US" sz="2200" dirty="0" err="1" smtClean="0">
                <a:solidFill>
                  <a:schemeClr val="bg1"/>
                </a:solidFill>
              </a:rPr>
              <a:t>organización</a:t>
            </a:r>
            <a:endParaRPr lang="en-US" sz="2200" dirty="0" smtClean="0">
              <a:solidFill>
                <a:schemeClr val="bg1"/>
              </a:solidFill>
            </a:endParaRPr>
          </a:p>
          <a:p>
            <a:pPr marL="36000" indent="-342900" defTabSz="914400">
              <a:buFont typeface="Arial" charset="0"/>
              <a:buChar char="•"/>
            </a:pPr>
            <a:r>
              <a:rPr lang="en-US" sz="2200" dirty="0" err="1" smtClean="0">
                <a:solidFill>
                  <a:schemeClr val="bg1"/>
                </a:solidFill>
              </a:rPr>
              <a:t>Incitar</a:t>
            </a:r>
            <a:r>
              <a:rPr lang="en-US" sz="2200" dirty="0" smtClean="0">
                <a:solidFill>
                  <a:schemeClr val="bg1"/>
                </a:solidFill>
              </a:rPr>
              <a:t> a </a:t>
            </a:r>
            <a:r>
              <a:rPr lang="en-US" sz="2200" dirty="0" err="1" smtClean="0">
                <a:solidFill>
                  <a:schemeClr val="bg1"/>
                </a:solidFill>
              </a:rPr>
              <a:t>acciones</a:t>
            </a:r>
            <a:r>
              <a:rPr lang="en-US" sz="2200" dirty="0">
                <a:solidFill>
                  <a:schemeClr val="bg1"/>
                </a:solidFill>
              </a:rPr>
              <a:t> </a:t>
            </a:r>
            <a:r>
              <a:rPr lang="en-US" sz="2200" dirty="0" err="1" smtClean="0">
                <a:solidFill>
                  <a:schemeClr val="bg1"/>
                </a:solidFill>
              </a:rPr>
              <a:t>más</a:t>
            </a:r>
            <a:r>
              <a:rPr lang="en-US" sz="2200" dirty="0" smtClean="0">
                <a:solidFill>
                  <a:schemeClr val="bg1"/>
                </a:solidFill>
              </a:rPr>
              <a:t> </a:t>
            </a:r>
            <a:r>
              <a:rPr lang="en-US" sz="2200" dirty="0" err="1" smtClean="0">
                <a:solidFill>
                  <a:schemeClr val="bg1"/>
                </a:solidFill>
              </a:rPr>
              <a:t>inmediatas</a:t>
            </a:r>
            <a:endParaRPr lang="en-US" sz="2200" dirty="0">
              <a:solidFill>
                <a:schemeClr val="bg1"/>
              </a:solidFill>
            </a:endParaRPr>
          </a:p>
        </p:txBody>
      </p:sp>
    </p:spTree>
    <p:extLst>
      <p:ext uri="{BB962C8B-B14F-4D97-AF65-F5344CB8AC3E}">
        <p14:creationId xmlns:p14="http://schemas.microsoft.com/office/powerpoint/2010/main" val="305483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13</a:t>
            </a:fld>
            <a:endParaRPr lang="en-US"/>
          </a:p>
        </p:txBody>
      </p:sp>
      <p:sp>
        <p:nvSpPr>
          <p:cNvPr id="7" name="Título 6"/>
          <p:cNvSpPr>
            <a:spLocks noGrp="1"/>
          </p:cNvSpPr>
          <p:nvPr>
            <p:ph type="title"/>
          </p:nvPr>
        </p:nvSpPr>
        <p:spPr>
          <a:xfrm>
            <a:off x="457200" y="304800"/>
            <a:ext cx="7772400" cy="523220"/>
          </a:xfrm>
        </p:spPr>
        <p:txBody>
          <a:bodyPr/>
          <a:lstStyle/>
          <a:p>
            <a:r>
              <a:rPr lang="en-US" i="1" dirty="0" smtClean="0"/>
              <a:t>NEWSLETTER</a:t>
            </a:r>
            <a:endParaRPr lang="en-US" i="1" dirty="0"/>
          </a:p>
        </p:txBody>
      </p:sp>
      <p:sp>
        <p:nvSpPr>
          <p:cNvPr id="9" name="Rectángulo 8"/>
          <p:cNvSpPr/>
          <p:nvPr/>
        </p:nvSpPr>
        <p:spPr>
          <a:xfrm>
            <a:off x="457200" y="1600200"/>
            <a:ext cx="4038600" cy="3816429"/>
          </a:xfrm>
          <a:prstGeom prst="rect">
            <a:avLst/>
          </a:prstGeom>
          <a:solidFill>
            <a:schemeClr val="bg2"/>
          </a:solidFill>
        </p:spPr>
        <p:txBody>
          <a:bodyPr wrap="square" anchor="ctr">
            <a:spAutoFit/>
          </a:bodyPr>
          <a:lstStyle/>
          <a:p>
            <a:pPr marL="36000" indent="-342900" defTabSz="914400">
              <a:buFont typeface="+mj-lt"/>
              <a:buNone/>
            </a:pPr>
            <a:r>
              <a:rPr lang="en-US" sz="2000" b="1" dirty="0" err="1" smtClean="0">
                <a:solidFill>
                  <a:schemeClr val="bg1"/>
                </a:solidFill>
              </a:rPr>
              <a:t>Requiere</a:t>
            </a:r>
            <a:r>
              <a:rPr lang="en-US" sz="2000" b="1" dirty="0" smtClean="0">
                <a:solidFill>
                  <a:schemeClr val="bg1"/>
                </a:solidFill>
              </a:rPr>
              <a:t>:</a:t>
            </a:r>
          </a:p>
          <a:p>
            <a:pPr marL="36000" indent="-342900" defTabSz="914400">
              <a:buFont typeface="+mj-lt"/>
              <a:buNone/>
            </a:pPr>
            <a:endParaRPr lang="en-US" sz="2000" dirty="0">
              <a:solidFill>
                <a:schemeClr val="bg1"/>
              </a:solidFill>
            </a:endParaRPr>
          </a:p>
          <a:p>
            <a:pPr marL="36000" defTabSz="914400">
              <a:buFont typeface="Arial" charset="0"/>
              <a:buChar char="•"/>
            </a:pPr>
            <a:r>
              <a:rPr lang="en-US" sz="2000" dirty="0" smtClean="0">
                <a:solidFill>
                  <a:schemeClr val="bg1"/>
                </a:solidFill>
              </a:rPr>
              <a:t>Un </a:t>
            </a:r>
            <a:r>
              <a:rPr lang="en-US" sz="2000" dirty="0" err="1" smtClean="0">
                <a:solidFill>
                  <a:schemeClr val="bg1"/>
                </a:solidFill>
              </a:rPr>
              <a:t>nombre</a:t>
            </a:r>
            <a:endParaRPr lang="en-US" sz="2000" dirty="0" smtClean="0">
              <a:solidFill>
                <a:schemeClr val="bg1"/>
              </a:solidFill>
            </a:endParaRPr>
          </a:p>
          <a:p>
            <a:pPr marL="36000" defTabSz="914400">
              <a:buFont typeface="Arial" charset="0"/>
              <a:buChar char="•"/>
            </a:pPr>
            <a:r>
              <a:rPr lang="en-US" sz="2000" dirty="0" err="1" smtClean="0">
                <a:solidFill>
                  <a:schemeClr val="bg1"/>
                </a:solidFill>
              </a:rPr>
              <a:t>Información</a:t>
            </a:r>
            <a:r>
              <a:rPr lang="en-US" sz="2000" dirty="0" smtClean="0">
                <a:solidFill>
                  <a:schemeClr val="bg1"/>
                </a:solidFill>
              </a:rPr>
              <a:t> </a:t>
            </a:r>
            <a:r>
              <a:rPr lang="en-US" sz="2000" dirty="0" err="1" smtClean="0">
                <a:solidFill>
                  <a:schemeClr val="bg1"/>
                </a:solidFill>
              </a:rPr>
              <a:t>exclusiva</a:t>
            </a:r>
            <a:r>
              <a:rPr lang="en-US" sz="2000" dirty="0" smtClean="0">
                <a:solidFill>
                  <a:schemeClr val="bg1"/>
                </a:solidFill>
              </a:rPr>
              <a:t> para </a:t>
            </a:r>
            <a:r>
              <a:rPr lang="en-US" sz="2000" dirty="0" err="1" smtClean="0">
                <a:solidFill>
                  <a:schemeClr val="bg1"/>
                </a:solidFill>
              </a:rPr>
              <a:t>quienes</a:t>
            </a:r>
            <a:r>
              <a:rPr lang="en-US" sz="2000" dirty="0" smtClean="0">
                <a:solidFill>
                  <a:schemeClr val="bg1"/>
                </a:solidFill>
              </a:rPr>
              <a:t> se </a:t>
            </a:r>
            <a:r>
              <a:rPr lang="en-US" sz="2000" dirty="0" err="1" smtClean="0">
                <a:solidFill>
                  <a:schemeClr val="bg1"/>
                </a:solidFill>
              </a:rPr>
              <a:t>suscribieron</a:t>
            </a:r>
            <a:endParaRPr lang="en-US" sz="2000" dirty="0" smtClean="0">
              <a:solidFill>
                <a:schemeClr val="bg1"/>
              </a:solidFill>
            </a:endParaRPr>
          </a:p>
          <a:p>
            <a:pPr marL="36000" defTabSz="914400">
              <a:buFont typeface="Arial" charset="0"/>
              <a:buChar char="•"/>
            </a:pPr>
            <a:r>
              <a:rPr lang="en-US" sz="2000" dirty="0" err="1" smtClean="0">
                <a:solidFill>
                  <a:schemeClr val="bg1"/>
                </a:solidFill>
              </a:rPr>
              <a:t>Vínculos</a:t>
            </a:r>
            <a:r>
              <a:rPr lang="en-US" sz="2000" dirty="0" smtClean="0">
                <a:solidFill>
                  <a:schemeClr val="bg1"/>
                </a:solidFill>
              </a:rPr>
              <a:t> a </a:t>
            </a:r>
            <a:r>
              <a:rPr lang="en-US" sz="2000" dirty="0" err="1" smtClean="0">
                <a:solidFill>
                  <a:schemeClr val="bg1"/>
                </a:solidFill>
              </a:rPr>
              <a:t>otros</a:t>
            </a:r>
            <a:r>
              <a:rPr lang="en-US" sz="2000" dirty="0" smtClean="0">
                <a:solidFill>
                  <a:schemeClr val="bg1"/>
                </a:solidFill>
              </a:rPr>
              <a:t> </a:t>
            </a:r>
            <a:r>
              <a:rPr lang="en-US" sz="2000" dirty="0" err="1" smtClean="0">
                <a:solidFill>
                  <a:schemeClr val="bg1"/>
                </a:solidFill>
              </a:rPr>
              <a:t>sitios</a:t>
            </a:r>
            <a:endParaRPr lang="en-US" sz="2000" dirty="0" smtClean="0">
              <a:solidFill>
                <a:schemeClr val="bg1"/>
              </a:solidFill>
            </a:endParaRPr>
          </a:p>
          <a:p>
            <a:pPr marL="36000" defTabSz="914400">
              <a:buFont typeface="Arial" charset="0"/>
              <a:buChar char="•"/>
            </a:pPr>
            <a:r>
              <a:rPr lang="en-US" sz="2000" dirty="0" err="1" smtClean="0">
                <a:solidFill>
                  <a:schemeClr val="bg1"/>
                </a:solidFill>
              </a:rPr>
              <a:t>Textos</a:t>
            </a:r>
            <a:r>
              <a:rPr lang="en-US" sz="2000" dirty="0" smtClean="0">
                <a:solidFill>
                  <a:schemeClr val="bg1"/>
                </a:solidFill>
              </a:rPr>
              <a:t> </a:t>
            </a:r>
            <a:r>
              <a:rPr lang="en-US" sz="2000" dirty="0" err="1" smtClean="0">
                <a:solidFill>
                  <a:schemeClr val="bg1"/>
                </a:solidFill>
              </a:rPr>
              <a:t>cortos</a:t>
            </a:r>
            <a:r>
              <a:rPr lang="en-US" sz="2000" dirty="0" smtClean="0">
                <a:solidFill>
                  <a:schemeClr val="bg1"/>
                </a:solidFill>
              </a:rPr>
              <a:t> y con </a:t>
            </a:r>
            <a:r>
              <a:rPr lang="en-US" sz="2000" dirty="0" err="1" smtClean="0">
                <a:solidFill>
                  <a:schemeClr val="bg1"/>
                </a:solidFill>
              </a:rPr>
              <a:t>formato</a:t>
            </a:r>
            <a:r>
              <a:rPr lang="en-US" sz="2000" dirty="0" smtClean="0">
                <a:solidFill>
                  <a:schemeClr val="bg1"/>
                </a:solidFill>
              </a:rPr>
              <a:t> para </a:t>
            </a:r>
            <a:r>
              <a:rPr lang="en-US" sz="2000" dirty="0" err="1" smtClean="0">
                <a:solidFill>
                  <a:schemeClr val="bg1"/>
                </a:solidFill>
              </a:rPr>
              <a:t>jerarquizarlos</a:t>
            </a:r>
            <a:endParaRPr lang="en-US" sz="2000" dirty="0" smtClean="0">
              <a:solidFill>
                <a:schemeClr val="bg1"/>
              </a:solidFill>
            </a:endParaRPr>
          </a:p>
          <a:p>
            <a:pPr marL="36000" defTabSz="914400">
              <a:buFont typeface="Arial" charset="0"/>
              <a:buChar char="•"/>
            </a:pPr>
            <a:r>
              <a:rPr lang="en-US" sz="2000" dirty="0" err="1" smtClean="0">
                <a:solidFill>
                  <a:schemeClr val="bg1"/>
                </a:solidFill>
              </a:rPr>
              <a:t>Imágenes</a:t>
            </a:r>
            <a:endParaRPr lang="en-US" sz="2000" dirty="0" smtClean="0">
              <a:solidFill>
                <a:schemeClr val="bg1"/>
              </a:solidFill>
            </a:endParaRPr>
          </a:p>
          <a:p>
            <a:pPr marL="36000" defTabSz="914400">
              <a:buFont typeface="Arial" charset="0"/>
              <a:buChar char="•"/>
            </a:pPr>
            <a:r>
              <a:rPr lang="en-US" sz="2000" dirty="0" smtClean="0">
                <a:solidFill>
                  <a:schemeClr val="bg1"/>
                </a:solidFill>
              </a:rPr>
              <a:t>Call to action</a:t>
            </a:r>
          </a:p>
          <a:p>
            <a:pPr marL="36000" defTabSz="914400">
              <a:buFont typeface="Arial" charset="0"/>
              <a:buChar char="•"/>
            </a:pPr>
            <a:r>
              <a:rPr lang="en-US" sz="2000" dirty="0" err="1" smtClean="0">
                <a:solidFill>
                  <a:schemeClr val="bg1"/>
                </a:solidFill>
              </a:rPr>
              <a:t>Saludo</a:t>
            </a:r>
            <a:r>
              <a:rPr lang="en-US" sz="2000" dirty="0" smtClean="0">
                <a:solidFill>
                  <a:schemeClr val="bg1"/>
                </a:solidFill>
              </a:rPr>
              <a:t> y </a:t>
            </a:r>
            <a:r>
              <a:rPr lang="en-US" sz="2000" dirty="0" err="1" smtClean="0">
                <a:solidFill>
                  <a:schemeClr val="bg1"/>
                </a:solidFill>
              </a:rPr>
              <a:t>despedida</a:t>
            </a:r>
            <a:endParaRPr lang="en-US" sz="2000" dirty="0">
              <a:solidFill>
                <a:schemeClr val="bg1"/>
              </a:solidFill>
            </a:endParaRPr>
          </a:p>
          <a:p>
            <a:pPr marL="36000" indent="-342900" defTabSz="914400">
              <a:buFont typeface="+mj-lt"/>
              <a:buNone/>
            </a:pPr>
            <a:endParaRPr lang="en-US" sz="2200" dirty="0">
              <a:solidFill>
                <a:schemeClr val="bg1"/>
              </a:solidFill>
            </a:endParaRPr>
          </a:p>
        </p:txBody>
      </p:sp>
      <p:pic>
        <p:nvPicPr>
          <p:cNvPr id="1026" name="Picture 2" descr="https://fundacionbarcelo.org/wp-content/uploads/2015/07/Arte-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340" y="304800"/>
            <a:ext cx="3591157" cy="4065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imagen puede contener: texto que dice &quot;NEWSLETTER DaleVida! NOVIEMBR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395" y="3225498"/>
            <a:ext cx="3480102" cy="348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7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86166" y="1108655"/>
            <a:ext cx="8376834" cy="3276448"/>
          </a:xfrm>
        </p:spPr>
        <p:txBody>
          <a:bodyPr anchor="ctr">
            <a:noAutofit/>
          </a:bodyPr>
          <a:lstStyle/>
          <a:p>
            <a:pPr defTabSz="914400">
              <a:spcAft>
                <a:spcPts val="0"/>
              </a:spcAft>
            </a:pPr>
            <a:r>
              <a:rPr lang="en-US" sz="2400" dirty="0" err="1" smtClean="0"/>
              <a:t>Documento</a:t>
            </a:r>
            <a:r>
              <a:rPr lang="en-US" sz="2400" dirty="0" smtClean="0"/>
              <a:t> </a:t>
            </a:r>
            <a:r>
              <a:rPr lang="en-US" sz="2400" dirty="0" err="1" smtClean="0"/>
              <a:t>resumen</a:t>
            </a:r>
            <a:r>
              <a:rPr lang="en-US" sz="2400" dirty="0" smtClean="0"/>
              <a:t> </a:t>
            </a:r>
            <a:r>
              <a:rPr lang="en-US" sz="2400" dirty="0" err="1" smtClean="0"/>
              <a:t>sobre</a:t>
            </a:r>
            <a:r>
              <a:rPr lang="en-US" sz="2400" dirty="0" smtClean="0"/>
              <a:t> la </a:t>
            </a:r>
            <a:r>
              <a:rPr lang="en-US" sz="2400" dirty="0" err="1" smtClean="0"/>
              <a:t>organización</a:t>
            </a:r>
            <a:r>
              <a:rPr lang="en-US" sz="2400" dirty="0"/>
              <a:t> </a:t>
            </a:r>
            <a:r>
              <a:rPr lang="en-US" sz="2400" dirty="0" smtClean="0"/>
              <a:t>y /o </a:t>
            </a:r>
            <a:r>
              <a:rPr lang="en-US" sz="2400" dirty="0" err="1" smtClean="0"/>
              <a:t>alguno</a:t>
            </a:r>
            <a:r>
              <a:rPr lang="en-US" sz="2400" dirty="0" smtClean="0"/>
              <a:t> de </a:t>
            </a:r>
            <a:r>
              <a:rPr lang="en-US" sz="2400" dirty="0" err="1" smtClean="0"/>
              <a:t>sus</a:t>
            </a:r>
            <a:r>
              <a:rPr lang="en-US" sz="2400" dirty="0" smtClean="0"/>
              <a:t> </a:t>
            </a:r>
            <a:r>
              <a:rPr lang="en-US" sz="2400" dirty="0" err="1" smtClean="0"/>
              <a:t>programas</a:t>
            </a:r>
            <a:r>
              <a:rPr lang="en-US" sz="2400" dirty="0" smtClean="0"/>
              <a:t>.</a:t>
            </a:r>
          </a:p>
          <a:p>
            <a:pPr defTabSz="914400">
              <a:spcAft>
                <a:spcPts val="0"/>
              </a:spcAft>
            </a:pPr>
            <a:r>
              <a:rPr lang="en-US" sz="2400" dirty="0" err="1" smtClean="0"/>
              <a:t>Tamaño</a:t>
            </a:r>
            <a:r>
              <a:rPr lang="en-US" sz="2400" dirty="0" smtClean="0"/>
              <a:t> de </a:t>
            </a:r>
            <a:r>
              <a:rPr lang="en-US" sz="2400" dirty="0" err="1" smtClean="0"/>
              <a:t>una</a:t>
            </a:r>
            <a:r>
              <a:rPr lang="en-US" sz="2400" dirty="0" smtClean="0"/>
              <a:t> </a:t>
            </a:r>
            <a:r>
              <a:rPr lang="en-US" sz="2400" dirty="0" err="1" smtClean="0"/>
              <a:t>página</a:t>
            </a:r>
            <a:r>
              <a:rPr lang="en-US" sz="2400" dirty="0" smtClean="0"/>
              <a:t> (carta o A4)</a:t>
            </a:r>
          </a:p>
          <a:p>
            <a:pPr defTabSz="914400">
              <a:spcAft>
                <a:spcPts val="0"/>
              </a:spcAft>
            </a:pPr>
            <a:r>
              <a:rPr lang="en-US" sz="2400" dirty="0" smtClean="0"/>
              <a:t>Dar a </a:t>
            </a:r>
            <a:r>
              <a:rPr lang="en-US" sz="2400" dirty="0" err="1" smtClean="0"/>
              <a:t>conocer</a:t>
            </a:r>
            <a:r>
              <a:rPr lang="en-US" sz="2400" dirty="0" smtClean="0"/>
              <a:t> a la </a:t>
            </a:r>
            <a:r>
              <a:rPr lang="en-US" sz="2400" dirty="0" err="1" smtClean="0"/>
              <a:t>organización</a:t>
            </a:r>
            <a:r>
              <a:rPr lang="en-US" sz="2400" dirty="0" smtClean="0"/>
              <a:t>, </a:t>
            </a:r>
            <a:r>
              <a:rPr lang="en-US" sz="2400" dirty="0" err="1" smtClean="0"/>
              <a:t>sus</a:t>
            </a:r>
            <a:r>
              <a:rPr lang="en-US" sz="2400" dirty="0" smtClean="0"/>
              <a:t> </a:t>
            </a:r>
            <a:r>
              <a:rPr lang="en-US" sz="2400" dirty="0" err="1" smtClean="0"/>
              <a:t>valores</a:t>
            </a:r>
            <a:r>
              <a:rPr lang="en-US" sz="2400" dirty="0"/>
              <a:t>,</a:t>
            </a:r>
            <a:r>
              <a:rPr lang="en-US" sz="2400" dirty="0" smtClean="0"/>
              <a:t> </a:t>
            </a:r>
            <a:r>
              <a:rPr lang="en-US" sz="2400" dirty="0" err="1" smtClean="0"/>
              <a:t>su</a:t>
            </a:r>
            <a:r>
              <a:rPr lang="en-US" sz="2400" dirty="0" smtClean="0"/>
              <a:t> </a:t>
            </a:r>
            <a:r>
              <a:rPr lang="en-US" sz="2400" dirty="0" err="1" smtClean="0"/>
              <a:t>trabajo</a:t>
            </a:r>
            <a:r>
              <a:rPr lang="en-US" sz="2400" dirty="0" smtClean="0"/>
              <a:t> y </a:t>
            </a:r>
            <a:r>
              <a:rPr lang="en-US" sz="2400" dirty="0" err="1" smtClean="0"/>
              <a:t>logros</a:t>
            </a:r>
            <a:endParaRPr lang="en-US" sz="2400" dirty="0" smtClean="0"/>
          </a:p>
          <a:p>
            <a:pPr defTabSz="914400">
              <a:spcAft>
                <a:spcPts val="0"/>
              </a:spcAft>
            </a:pPr>
            <a:endParaRPr lang="en-US" sz="2400" dirty="0"/>
          </a:p>
          <a:p>
            <a:pPr marL="0" indent="0" defTabSz="914400">
              <a:spcAft>
                <a:spcPts val="0"/>
              </a:spcAft>
              <a:buNone/>
            </a:pPr>
            <a:r>
              <a:rPr lang="en-US" sz="2400" b="1" dirty="0" err="1" smtClean="0">
                <a:solidFill>
                  <a:schemeClr val="bg2"/>
                </a:solidFill>
              </a:rPr>
              <a:t>Objetivo</a:t>
            </a:r>
            <a:r>
              <a:rPr lang="en-US" sz="2400" b="1" dirty="0" smtClean="0">
                <a:solidFill>
                  <a:schemeClr val="bg2"/>
                </a:solidFill>
              </a:rPr>
              <a:t>: </a:t>
            </a:r>
            <a:r>
              <a:rPr lang="en-US" sz="2400" dirty="0" err="1" smtClean="0"/>
              <a:t>Provocar</a:t>
            </a:r>
            <a:r>
              <a:rPr lang="en-US" sz="2400" dirty="0" smtClean="0"/>
              <a:t> </a:t>
            </a:r>
            <a:r>
              <a:rPr lang="en-US" sz="2400" dirty="0" err="1" smtClean="0"/>
              <a:t>interés</a:t>
            </a:r>
            <a:r>
              <a:rPr lang="en-US" sz="2400" dirty="0" smtClean="0"/>
              <a:t> </a:t>
            </a:r>
            <a:r>
              <a:rPr lang="en-US" sz="2400" dirty="0" err="1" smtClean="0"/>
              <a:t>por</a:t>
            </a:r>
            <a:r>
              <a:rPr lang="en-US" sz="2400" dirty="0" smtClean="0"/>
              <a:t> saber </a:t>
            </a:r>
            <a:r>
              <a:rPr lang="en-US" sz="2400" dirty="0" err="1" smtClean="0"/>
              <a:t>más</a:t>
            </a:r>
            <a:r>
              <a:rPr lang="en-US" sz="2400" dirty="0" smtClean="0"/>
              <a:t> de la </a:t>
            </a:r>
            <a:r>
              <a:rPr lang="en-US" sz="2400" dirty="0" err="1" smtClean="0"/>
              <a:t>organización</a:t>
            </a:r>
            <a:r>
              <a:rPr lang="en-US" sz="2400" dirty="0" smtClean="0"/>
              <a:t> o </a:t>
            </a:r>
            <a:r>
              <a:rPr lang="en-US" sz="2400" dirty="0" err="1" smtClean="0"/>
              <a:t>programa</a:t>
            </a:r>
            <a:endParaRPr lang="en-US" sz="2400"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14</a:t>
            </a:fld>
            <a:endParaRPr lang="en-US"/>
          </a:p>
        </p:txBody>
      </p:sp>
      <p:sp>
        <p:nvSpPr>
          <p:cNvPr id="7" name="Título 6"/>
          <p:cNvSpPr>
            <a:spLocks noGrp="1"/>
          </p:cNvSpPr>
          <p:nvPr>
            <p:ph type="title"/>
          </p:nvPr>
        </p:nvSpPr>
        <p:spPr>
          <a:xfrm>
            <a:off x="350003" y="315132"/>
            <a:ext cx="7772400" cy="523220"/>
          </a:xfrm>
        </p:spPr>
        <p:txBody>
          <a:bodyPr/>
          <a:lstStyle/>
          <a:p>
            <a:r>
              <a:rPr lang="en-US" i="1" dirty="0" smtClean="0"/>
              <a:t>ONE PAGER</a:t>
            </a:r>
            <a:endParaRPr lang="en-US" i="1" dirty="0"/>
          </a:p>
        </p:txBody>
      </p:sp>
      <p:sp>
        <p:nvSpPr>
          <p:cNvPr id="10" name="Rectángulo 9"/>
          <p:cNvSpPr/>
          <p:nvPr/>
        </p:nvSpPr>
        <p:spPr>
          <a:xfrm>
            <a:off x="381000" y="4586407"/>
            <a:ext cx="8412997" cy="1661993"/>
          </a:xfrm>
          <a:prstGeom prst="rect">
            <a:avLst/>
          </a:prstGeom>
          <a:solidFill>
            <a:schemeClr val="bg2"/>
          </a:solidFill>
        </p:spPr>
        <p:txBody>
          <a:bodyPr wrap="square">
            <a:spAutoFit/>
          </a:bodyPr>
          <a:lstStyle/>
          <a:p>
            <a:pPr marL="36000" indent="-342900" defTabSz="914400">
              <a:buFont typeface="+mj-lt"/>
              <a:buNone/>
            </a:pPr>
            <a:r>
              <a:rPr lang="en-US" sz="2000" b="1" dirty="0" err="1" smtClean="0">
                <a:solidFill>
                  <a:schemeClr val="bg1"/>
                </a:solidFill>
              </a:rPr>
              <a:t>Importante</a:t>
            </a:r>
            <a:r>
              <a:rPr lang="en-US" sz="2000" b="1" dirty="0" smtClean="0">
                <a:solidFill>
                  <a:schemeClr val="bg1"/>
                </a:solidFill>
              </a:rPr>
              <a:t>:</a:t>
            </a:r>
          </a:p>
          <a:p>
            <a:pPr marL="36000" indent="-342900" defTabSz="914400">
              <a:buFont typeface="+mj-lt"/>
              <a:buNone/>
            </a:pPr>
            <a:endParaRPr lang="en-US" sz="2000" dirty="0">
              <a:solidFill>
                <a:schemeClr val="bg1"/>
              </a:solidFill>
            </a:endParaRPr>
          </a:p>
          <a:p>
            <a:pPr marL="36000" indent="-342900" defTabSz="914400">
              <a:buFont typeface="Arial" charset="0"/>
              <a:buChar char="•"/>
            </a:pPr>
            <a:r>
              <a:rPr lang="en-US" sz="2000" dirty="0" err="1" smtClean="0">
                <a:solidFill>
                  <a:schemeClr val="bg1"/>
                </a:solidFill>
              </a:rPr>
              <a:t>Elección</a:t>
            </a:r>
            <a:r>
              <a:rPr lang="en-US" sz="2000" dirty="0" smtClean="0">
                <a:solidFill>
                  <a:schemeClr val="bg1"/>
                </a:solidFill>
              </a:rPr>
              <a:t>, </a:t>
            </a:r>
            <a:r>
              <a:rPr lang="en-US" sz="2000" dirty="0" err="1" smtClean="0">
                <a:solidFill>
                  <a:schemeClr val="bg1"/>
                </a:solidFill>
              </a:rPr>
              <a:t>jerarquización</a:t>
            </a:r>
            <a:r>
              <a:rPr lang="en-US" sz="2000" dirty="0" smtClean="0">
                <a:solidFill>
                  <a:schemeClr val="bg1"/>
                </a:solidFill>
              </a:rPr>
              <a:t> y </a:t>
            </a:r>
            <a:r>
              <a:rPr lang="en-US" sz="2000" dirty="0" err="1" smtClean="0">
                <a:solidFill>
                  <a:schemeClr val="bg1"/>
                </a:solidFill>
              </a:rPr>
              <a:t>distribución</a:t>
            </a:r>
            <a:r>
              <a:rPr lang="en-US" sz="2000" dirty="0" smtClean="0">
                <a:solidFill>
                  <a:schemeClr val="bg1"/>
                </a:solidFill>
              </a:rPr>
              <a:t> de la </a:t>
            </a:r>
            <a:r>
              <a:rPr lang="en-US" sz="2000" dirty="0" err="1" smtClean="0">
                <a:solidFill>
                  <a:schemeClr val="bg1"/>
                </a:solidFill>
              </a:rPr>
              <a:t>información</a:t>
            </a:r>
            <a:endParaRPr lang="en-US" sz="2000" dirty="0" smtClean="0">
              <a:solidFill>
                <a:schemeClr val="bg1"/>
              </a:solidFill>
            </a:endParaRPr>
          </a:p>
          <a:p>
            <a:pPr marL="36000" indent="-342900" defTabSz="914400">
              <a:buFont typeface="Arial" charset="0"/>
              <a:buChar char="•"/>
            </a:pPr>
            <a:r>
              <a:rPr lang="en-US" sz="2000" dirty="0" err="1" smtClean="0">
                <a:solidFill>
                  <a:schemeClr val="bg1"/>
                </a:solidFill>
              </a:rPr>
              <a:t>Uso</a:t>
            </a:r>
            <a:r>
              <a:rPr lang="en-US" sz="2000" dirty="0" smtClean="0">
                <a:solidFill>
                  <a:schemeClr val="bg1"/>
                </a:solidFill>
              </a:rPr>
              <a:t> de </a:t>
            </a:r>
            <a:r>
              <a:rPr lang="en-US" sz="2000" dirty="0" err="1" smtClean="0">
                <a:solidFill>
                  <a:schemeClr val="bg1"/>
                </a:solidFill>
              </a:rPr>
              <a:t>recursos</a:t>
            </a:r>
            <a:r>
              <a:rPr lang="en-US" sz="2000" dirty="0" smtClean="0">
                <a:solidFill>
                  <a:schemeClr val="bg1"/>
                </a:solidFill>
              </a:rPr>
              <a:t> </a:t>
            </a:r>
            <a:r>
              <a:rPr lang="en-US" sz="2000" dirty="0" err="1" smtClean="0">
                <a:solidFill>
                  <a:schemeClr val="bg1"/>
                </a:solidFill>
              </a:rPr>
              <a:t>gráficos</a:t>
            </a:r>
            <a:r>
              <a:rPr lang="en-US" sz="2000" dirty="0" smtClean="0">
                <a:solidFill>
                  <a:schemeClr val="bg1"/>
                </a:solidFill>
              </a:rPr>
              <a:t>: </a:t>
            </a:r>
            <a:r>
              <a:rPr lang="en-US" sz="2000" dirty="0" err="1" smtClean="0">
                <a:solidFill>
                  <a:schemeClr val="bg1"/>
                </a:solidFill>
              </a:rPr>
              <a:t>fotografías</a:t>
            </a:r>
            <a:r>
              <a:rPr lang="en-US" sz="2000" dirty="0" smtClean="0">
                <a:solidFill>
                  <a:schemeClr val="bg1"/>
                </a:solidFill>
              </a:rPr>
              <a:t>, </a:t>
            </a:r>
            <a:r>
              <a:rPr lang="en-US" sz="2000" dirty="0" err="1" smtClean="0">
                <a:solidFill>
                  <a:schemeClr val="bg1"/>
                </a:solidFill>
              </a:rPr>
              <a:t>gráficas</a:t>
            </a:r>
            <a:r>
              <a:rPr lang="en-US" sz="2000" dirty="0" smtClean="0">
                <a:solidFill>
                  <a:schemeClr val="bg1"/>
                </a:solidFill>
              </a:rPr>
              <a:t>, </a:t>
            </a:r>
            <a:r>
              <a:rPr lang="en-US" sz="2000" dirty="0" err="1" smtClean="0">
                <a:solidFill>
                  <a:schemeClr val="bg1"/>
                </a:solidFill>
              </a:rPr>
              <a:t>tablas</a:t>
            </a:r>
            <a:r>
              <a:rPr lang="en-US" sz="2000" dirty="0" smtClean="0">
                <a:solidFill>
                  <a:schemeClr val="bg1"/>
                </a:solidFill>
              </a:rPr>
              <a:t>, </a:t>
            </a:r>
            <a:r>
              <a:rPr lang="en-US" sz="2000" dirty="0" err="1" smtClean="0">
                <a:solidFill>
                  <a:schemeClr val="bg1"/>
                </a:solidFill>
              </a:rPr>
              <a:t>mapas</a:t>
            </a:r>
            <a:r>
              <a:rPr lang="en-US" sz="2000" dirty="0" smtClean="0">
                <a:solidFill>
                  <a:schemeClr val="bg1"/>
                </a:solidFill>
              </a:rPr>
              <a:t>, </a:t>
            </a:r>
            <a:r>
              <a:rPr lang="en-US" sz="2000" dirty="0" err="1" smtClean="0">
                <a:solidFill>
                  <a:schemeClr val="bg1"/>
                </a:solidFill>
              </a:rPr>
              <a:t>cuadros</a:t>
            </a:r>
            <a:r>
              <a:rPr lang="en-US" sz="2000" dirty="0" smtClean="0">
                <a:solidFill>
                  <a:schemeClr val="bg1"/>
                </a:solidFill>
              </a:rPr>
              <a:t> de </a:t>
            </a:r>
            <a:r>
              <a:rPr lang="en-US" sz="2000" dirty="0" err="1" smtClean="0">
                <a:solidFill>
                  <a:schemeClr val="bg1"/>
                </a:solidFill>
              </a:rPr>
              <a:t>texto</a:t>
            </a:r>
            <a:endParaRPr lang="en-US" sz="2000" dirty="0">
              <a:solidFill>
                <a:schemeClr val="bg1"/>
              </a:solidFill>
            </a:endParaRPr>
          </a:p>
          <a:p>
            <a:pPr marL="36000" indent="-342900" defTabSz="914400">
              <a:buFont typeface="+mj-lt"/>
              <a:buNone/>
            </a:pPr>
            <a:endParaRPr lang="en-US" sz="2200" dirty="0">
              <a:solidFill>
                <a:schemeClr val="bg1"/>
              </a:solidFill>
            </a:endParaRPr>
          </a:p>
        </p:txBody>
      </p:sp>
    </p:spTree>
    <p:extLst>
      <p:ext uri="{BB962C8B-B14F-4D97-AF65-F5344CB8AC3E}">
        <p14:creationId xmlns:p14="http://schemas.microsoft.com/office/powerpoint/2010/main" val="1668663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2"/>
          </p:nvPr>
        </p:nvSpPr>
        <p:spPr/>
        <p:txBody>
          <a:bodyPr/>
          <a:lstStyle/>
          <a:p>
            <a:fld id="{193355D5-F1DA-0F48-9E7E-0A3FEBF9FF84}" type="datetime1">
              <a:rPr lang="en-US" smtClean="0"/>
              <a:pPr/>
              <a:t>4/28/20</a:t>
            </a:fld>
            <a:endParaRPr lang="en-US"/>
          </a:p>
        </p:txBody>
      </p:sp>
      <p:sp>
        <p:nvSpPr>
          <p:cNvPr id="5" name="Marcador de pie de página 4"/>
          <p:cNvSpPr>
            <a:spLocks noGrp="1"/>
          </p:cNvSpPr>
          <p:nvPr>
            <p:ph type="ftr" sz="quarter" idx="3"/>
          </p:nvPr>
        </p:nvSpPr>
        <p:spPr/>
        <p:txBody>
          <a:bodyPr/>
          <a:lstStyle/>
          <a:p>
            <a:r>
              <a:rPr lang="en-US" smtClean="0"/>
              <a:t>FOOTER GOES HERE</a:t>
            </a:r>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15</a:t>
            </a:fld>
            <a:endParaRPr lang="en-US"/>
          </a:p>
        </p:txBody>
      </p:sp>
      <p:sp>
        <p:nvSpPr>
          <p:cNvPr id="7" name="Título 6"/>
          <p:cNvSpPr>
            <a:spLocks noGrp="1"/>
          </p:cNvSpPr>
          <p:nvPr>
            <p:ph type="title"/>
          </p:nvPr>
        </p:nvSpPr>
        <p:spPr>
          <a:xfrm>
            <a:off x="533400" y="457200"/>
            <a:ext cx="7772400" cy="523220"/>
          </a:xfrm>
        </p:spPr>
        <p:txBody>
          <a:bodyPr/>
          <a:lstStyle/>
          <a:p>
            <a:r>
              <a:rPr lang="en-US" i="1" dirty="0" smtClean="0"/>
              <a:t>ONE PAGER</a:t>
            </a:r>
            <a:endParaRPr lang="en-US" i="1" dirty="0"/>
          </a:p>
        </p:txBody>
      </p:sp>
      <p:sp>
        <p:nvSpPr>
          <p:cNvPr id="9" name="Rectángulo 8"/>
          <p:cNvSpPr/>
          <p:nvPr/>
        </p:nvSpPr>
        <p:spPr>
          <a:xfrm>
            <a:off x="348712" y="1066800"/>
            <a:ext cx="4038600" cy="5324535"/>
          </a:xfrm>
          <a:prstGeom prst="rect">
            <a:avLst/>
          </a:prstGeom>
          <a:solidFill>
            <a:srgbClr val="002060"/>
          </a:solidFill>
        </p:spPr>
        <p:txBody>
          <a:bodyPr wrap="square">
            <a:spAutoFit/>
          </a:bodyPr>
          <a:lstStyle/>
          <a:p>
            <a:pPr marL="36000" indent="-342900" defTabSz="914400">
              <a:buFont typeface="+mj-lt"/>
              <a:buNone/>
            </a:pPr>
            <a:r>
              <a:rPr lang="en-US" sz="2000" b="1" dirty="0" err="1" smtClean="0">
                <a:solidFill>
                  <a:schemeClr val="bg1"/>
                </a:solidFill>
              </a:rPr>
              <a:t>Puede</a:t>
            </a:r>
            <a:r>
              <a:rPr lang="en-US" sz="2000" b="1" dirty="0" smtClean="0">
                <a:solidFill>
                  <a:schemeClr val="bg1"/>
                </a:solidFill>
              </a:rPr>
              <a:t> </a:t>
            </a:r>
            <a:r>
              <a:rPr lang="en-US" sz="2000" b="1" dirty="0" err="1" smtClean="0">
                <a:solidFill>
                  <a:schemeClr val="bg1"/>
                </a:solidFill>
              </a:rPr>
              <a:t>incluir</a:t>
            </a:r>
            <a:r>
              <a:rPr lang="en-US" sz="2000" b="1" dirty="0" smtClean="0">
                <a:solidFill>
                  <a:schemeClr val="bg1"/>
                </a:solidFill>
              </a:rPr>
              <a:t>:</a:t>
            </a:r>
          </a:p>
          <a:p>
            <a:pPr marL="36000" indent="-342900" defTabSz="914400">
              <a:buFont typeface="+mj-lt"/>
              <a:buNone/>
            </a:pPr>
            <a:endParaRPr lang="en-US" sz="2000" dirty="0">
              <a:solidFill>
                <a:schemeClr val="bg1"/>
              </a:solidFill>
            </a:endParaRPr>
          </a:p>
          <a:p>
            <a:pPr marL="342900" lvl="0" indent="-342900">
              <a:buFont typeface="Arial" charset="0"/>
              <a:buChar char="•"/>
            </a:pPr>
            <a:r>
              <a:rPr lang="es-ES" sz="2000" dirty="0" err="1">
                <a:solidFill>
                  <a:schemeClr val="bg1"/>
                </a:solidFill>
              </a:rPr>
              <a:t>Branding</a:t>
            </a:r>
            <a:r>
              <a:rPr lang="es-ES" sz="2000" dirty="0">
                <a:solidFill>
                  <a:schemeClr val="bg1"/>
                </a:solidFill>
              </a:rPr>
              <a:t> de la organización</a:t>
            </a:r>
            <a:endParaRPr lang="es-ES_tradnl" sz="2000" dirty="0">
              <a:solidFill>
                <a:schemeClr val="bg1"/>
              </a:solidFill>
            </a:endParaRPr>
          </a:p>
          <a:p>
            <a:pPr marL="342900" lvl="0" indent="-342900">
              <a:buFont typeface="Arial" charset="0"/>
              <a:buChar char="•"/>
            </a:pPr>
            <a:r>
              <a:rPr lang="es-ES" sz="2000" dirty="0" smtClean="0">
                <a:solidFill>
                  <a:schemeClr val="bg1"/>
                </a:solidFill>
              </a:rPr>
              <a:t>Frases </a:t>
            </a:r>
            <a:r>
              <a:rPr lang="es-ES" sz="2000" dirty="0">
                <a:solidFill>
                  <a:schemeClr val="bg1"/>
                </a:solidFill>
              </a:rPr>
              <a:t>fuerza (Mensaje clave o concepto rector)</a:t>
            </a:r>
            <a:endParaRPr lang="es-ES_tradnl" sz="2000" dirty="0">
              <a:solidFill>
                <a:schemeClr val="bg1"/>
              </a:solidFill>
            </a:endParaRPr>
          </a:p>
          <a:p>
            <a:pPr marL="342900" lvl="0" indent="-342900">
              <a:buFont typeface="Arial" charset="0"/>
              <a:buChar char="•"/>
            </a:pPr>
            <a:r>
              <a:rPr lang="es-ES" sz="2000" dirty="0">
                <a:solidFill>
                  <a:schemeClr val="bg1"/>
                </a:solidFill>
              </a:rPr>
              <a:t>Contexto o problemática del lugar donde trabaja la </a:t>
            </a:r>
            <a:r>
              <a:rPr lang="es-ES" sz="2000" dirty="0" smtClean="0">
                <a:solidFill>
                  <a:schemeClr val="bg1"/>
                </a:solidFill>
              </a:rPr>
              <a:t>organización y cómo lo aborda</a:t>
            </a:r>
            <a:endParaRPr lang="es-ES_tradnl" sz="2000" dirty="0">
              <a:solidFill>
                <a:schemeClr val="bg1"/>
              </a:solidFill>
            </a:endParaRPr>
          </a:p>
          <a:p>
            <a:pPr marL="342900" lvl="0" indent="-342900">
              <a:buFont typeface="Arial" charset="0"/>
              <a:buChar char="•"/>
            </a:pPr>
            <a:r>
              <a:rPr lang="es-ES" sz="2000" dirty="0">
                <a:solidFill>
                  <a:schemeClr val="bg1"/>
                </a:solidFill>
              </a:rPr>
              <a:t>Listado o descripción breve de sus programas</a:t>
            </a:r>
            <a:endParaRPr lang="es-ES_tradnl" sz="2000" dirty="0">
              <a:solidFill>
                <a:schemeClr val="bg1"/>
              </a:solidFill>
            </a:endParaRPr>
          </a:p>
          <a:p>
            <a:pPr marL="342900" lvl="0" indent="-342900">
              <a:buFont typeface="Arial" charset="0"/>
              <a:buChar char="•"/>
            </a:pPr>
            <a:r>
              <a:rPr lang="es-ES" sz="2000" dirty="0">
                <a:solidFill>
                  <a:schemeClr val="bg1"/>
                </a:solidFill>
              </a:rPr>
              <a:t>Ejes o temas en los que trabaja</a:t>
            </a:r>
            <a:endParaRPr lang="es-ES_tradnl" sz="2000" dirty="0">
              <a:solidFill>
                <a:schemeClr val="bg1"/>
              </a:solidFill>
            </a:endParaRPr>
          </a:p>
          <a:p>
            <a:pPr marL="342900" lvl="0" indent="-342900">
              <a:buFont typeface="Arial" charset="0"/>
              <a:buChar char="•"/>
            </a:pPr>
            <a:r>
              <a:rPr lang="es-ES" sz="2000" dirty="0">
                <a:solidFill>
                  <a:schemeClr val="bg1"/>
                </a:solidFill>
              </a:rPr>
              <a:t>Logros principales de la </a:t>
            </a:r>
            <a:r>
              <a:rPr lang="es-ES" sz="2000" dirty="0" smtClean="0">
                <a:solidFill>
                  <a:schemeClr val="bg1"/>
                </a:solidFill>
              </a:rPr>
              <a:t>organización</a:t>
            </a:r>
          </a:p>
          <a:p>
            <a:pPr marL="342900" lvl="0" indent="-342900">
              <a:buFont typeface="Arial" charset="0"/>
              <a:buChar char="•"/>
            </a:pPr>
            <a:r>
              <a:rPr lang="es-ES" sz="2000" dirty="0" smtClean="0">
                <a:solidFill>
                  <a:schemeClr val="bg1"/>
                </a:solidFill>
              </a:rPr>
              <a:t>Rendición de cuentas (qué se hace con los recursos)</a:t>
            </a:r>
            <a:endParaRPr lang="es-ES_tradnl" sz="2000" dirty="0" smtClean="0">
              <a:solidFill>
                <a:schemeClr val="bg1"/>
              </a:solidFill>
            </a:endParaRPr>
          </a:p>
          <a:p>
            <a:pPr marL="342900" lvl="0" indent="-342900">
              <a:buFont typeface="Arial" charset="0"/>
              <a:buChar char="•"/>
            </a:pPr>
            <a:r>
              <a:rPr lang="es-ES" sz="2000" dirty="0" smtClean="0">
                <a:solidFill>
                  <a:schemeClr val="bg1"/>
                </a:solidFill>
              </a:rPr>
              <a:t>Información </a:t>
            </a:r>
            <a:r>
              <a:rPr lang="es-ES" sz="2000" dirty="0">
                <a:solidFill>
                  <a:schemeClr val="bg1"/>
                </a:solidFill>
              </a:rPr>
              <a:t>de contacto</a:t>
            </a:r>
            <a:endParaRPr lang="es-ES_tradnl" sz="2000" dirty="0">
              <a:solidFill>
                <a:schemeClr val="bg1"/>
              </a:solidFill>
            </a:endParaRPr>
          </a:p>
          <a:p>
            <a:pPr marL="342900" lvl="0" indent="-342900">
              <a:buFont typeface="Arial" charset="0"/>
              <a:buChar char="•"/>
            </a:pPr>
            <a:r>
              <a:rPr lang="es-ES" sz="2000" dirty="0" err="1">
                <a:solidFill>
                  <a:schemeClr val="bg1"/>
                </a:solidFill>
              </a:rPr>
              <a:t>Call</a:t>
            </a:r>
            <a:r>
              <a:rPr lang="es-ES" sz="2000" dirty="0">
                <a:solidFill>
                  <a:schemeClr val="bg1"/>
                </a:solidFill>
              </a:rPr>
              <a:t> to </a:t>
            </a:r>
            <a:r>
              <a:rPr lang="es-ES" sz="2000" dirty="0" err="1" smtClean="0">
                <a:solidFill>
                  <a:schemeClr val="bg1"/>
                </a:solidFill>
              </a:rPr>
              <a:t>action</a:t>
            </a:r>
            <a:endParaRPr lang="en-US" sz="2200" dirty="0">
              <a:solidFill>
                <a:schemeClr val="bg1"/>
              </a:solidFill>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422" y="902693"/>
            <a:ext cx="4201978" cy="5421907"/>
          </a:xfrm>
          <a:prstGeom prst="rect">
            <a:avLst/>
          </a:prstGeom>
        </p:spPr>
      </p:pic>
    </p:spTree>
    <p:extLst>
      <p:ext uri="{BB962C8B-B14F-4D97-AF65-F5344CB8AC3E}">
        <p14:creationId xmlns:p14="http://schemas.microsoft.com/office/powerpoint/2010/main" val="1392451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16</a:t>
            </a:fld>
            <a:endParaRPr lang="en-US"/>
          </a:p>
        </p:txBody>
      </p:sp>
      <p:sp>
        <p:nvSpPr>
          <p:cNvPr id="7" name="Título 6"/>
          <p:cNvSpPr>
            <a:spLocks noGrp="1"/>
          </p:cNvSpPr>
          <p:nvPr>
            <p:ph type="title"/>
          </p:nvPr>
        </p:nvSpPr>
        <p:spPr>
          <a:xfrm>
            <a:off x="457200" y="228600"/>
            <a:ext cx="7772400" cy="523220"/>
          </a:xfrm>
        </p:spPr>
        <p:txBody>
          <a:bodyPr/>
          <a:lstStyle/>
          <a:p>
            <a:r>
              <a:rPr lang="en-US" i="1" dirty="0" smtClean="0"/>
              <a:t>ONE PAGER</a:t>
            </a:r>
            <a:endParaRPr lang="en-US" i="1"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507"/>
            <a:ext cx="4495800" cy="5818093"/>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47" y="861320"/>
            <a:ext cx="4724400" cy="5568043"/>
          </a:xfrm>
          <a:prstGeom prst="rect">
            <a:avLst/>
          </a:prstGeom>
        </p:spPr>
      </p:pic>
    </p:spTree>
    <p:extLst>
      <p:ext uri="{BB962C8B-B14F-4D97-AF65-F5344CB8AC3E}">
        <p14:creationId xmlns:p14="http://schemas.microsoft.com/office/powerpoint/2010/main" val="1859774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8599" y="995690"/>
            <a:ext cx="8610599" cy="2204710"/>
          </a:xfrm>
        </p:spPr>
        <p:txBody>
          <a:bodyPr>
            <a:noAutofit/>
          </a:bodyPr>
          <a:lstStyle/>
          <a:p>
            <a:r>
              <a:rPr lang="es-ES_tradnl" sz="2400" dirty="0" smtClean="0"/>
              <a:t>Tomando en cuenta los objetivos, mensajes clave y audiencias previamente trabajados:  Visualizar qué materiales/productos de comunicación puede desarrollar la organización en el corto plazo, qué tipo de información incluiría en cada uno y para qué lo utilizaría. Ejemplo:</a:t>
            </a:r>
            <a:endParaRPr lang="es-ES_tradnl" sz="2400"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17</a:t>
            </a:fld>
            <a:endParaRPr lang="en-US"/>
          </a:p>
        </p:txBody>
      </p:sp>
      <p:sp>
        <p:nvSpPr>
          <p:cNvPr id="7" name="Título 6"/>
          <p:cNvSpPr>
            <a:spLocks noGrp="1"/>
          </p:cNvSpPr>
          <p:nvPr>
            <p:ph type="title"/>
          </p:nvPr>
        </p:nvSpPr>
        <p:spPr>
          <a:xfrm>
            <a:off x="407894" y="472470"/>
            <a:ext cx="7772400" cy="523220"/>
          </a:xfrm>
        </p:spPr>
        <p:txBody>
          <a:bodyPr/>
          <a:lstStyle/>
          <a:p>
            <a:r>
              <a:rPr lang="es-ES_tradnl" dirty="0" smtClean="0"/>
              <a:t>EJERCICIO</a:t>
            </a:r>
            <a:endParaRPr lang="es-ES_tradnl" dirty="0"/>
          </a:p>
        </p:txBody>
      </p:sp>
      <p:graphicFrame>
        <p:nvGraphicFramePr>
          <p:cNvPr id="9" name="Tabla 8"/>
          <p:cNvGraphicFramePr>
            <a:graphicFrameLocks noGrp="1"/>
          </p:cNvGraphicFramePr>
          <p:nvPr>
            <p:extLst>
              <p:ext uri="{D42A27DB-BD31-4B8C-83A1-F6EECF244321}">
                <p14:modId xmlns:p14="http://schemas.microsoft.com/office/powerpoint/2010/main" val="1812102530"/>
              </p:ext>
            </p:extLst>
          </p:nvPr>
        </p:nvGraphicFramePr>
        <p:xfrm>
          <a:off x="381000" y="3352800"/>
          <a:ext cx="8305799" cy="2819400"/>
        </p:xfrm>
        <a:graphic>
          <a:graphicData uri="http://schemas.openxmlformats.org/drawingml/2006/table">
            <a:tbl>
              <a:tblPr>
                <a:tableStyleId>{FABFCF23-3B69-468F-B69F-88F6DE6A72F2}</a:tableStyleId>
              </a:tblPr>
              <a:tblGrid>
                <a:gridCol w="1831313"/>
                <a:gridCol w="2893087"/>
                <a:gridCol w="3581399"/>
              </a:tblGrid>
              <a:tr h="402771">
                <a:tc>
                  <a:txBody>
                    <a:bodyPr/>
                    <a:lstStyle/>
                    <a:p>
                      <a:pPr algn="ctr" fontAlgn="b"/>
                      <a:r>
                        <a:rPr lang="es-ES_tradnl" sz="1600" b="1" u="none" strike="noStrike">
                          <a:effectLst/>
                        </a:rPr>
                        <a:t>Material</a:t>
                      </a:r>
                      <a:endParaRPr lang="es-ES_tradnl" sz="1600" b="1" i="0" u="none" strike="noStrike">
                        <a:solidFill>
                          <a:srgbClr val="FFFFFF"/>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1" u="none" strike="noStrike" dirty="0">
                          <a:effectLst/>
                        </a:rPr>
                        <a:t>Información </a:t>
                      </a:r>
                      <a:r>
                        <a:rPr lang="es-ES_tradnl" sz="1600" b="1" u="none" strike="noStrike" dirty="0" smtClean="0">
                          <a:effectLst/>
                        </a:rPr>
                        <a:t>principal a incluir</a:t>
                      </a:r>
                      <a:endParaRPr lang="es-ES_tradnl" sz="1600" b="1" i="0" u="none" strike="noStrike" dirty="0">
                        <a:solidFill>
                          <a:srgbClr val="FFFFFF"/>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600" b="1" u="none" strike="noStrike" dirty="0">
                          <a:effectLst/>
                        </a:rPr>
                        <a:t>Uso</a:t>
                      </a:r>
                      <a:endParaRPr lang="es-ES_tradnl" sz="1600" b="1" i="0" u="none" strike="noStrike" dirty="0">
                        <a:solidFill>
                          <a:srgbClr val="FFFFFF"/>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6629">
                <a:tc>
                  <a:txBody>
                    <a:bodyPr/>
                    <a:lstStyle/>
                    <a:p>
                      <a:pPr algn="ctr" fontAlgn="b"/>
                      <a:r>
                        <a:rPr lang="es-ES_tradnl" sz="1600" u="none" strike="noStrike" dirty="0" err="1">
                          <a:effectLst/>
                        </a:rPr>
                        <a:t>One</a:t>
                      </a:r>
                      <a:r>
                        <a:rPr lang="es-ES_tradnl" sz="1600" u="none" strike="noStrike" dirty="0">
                          <a:effectLst/>
                        </a:rPr>
                        <a:t> </a:t>
                      </a:r>
                      <a:r>
                        <a:rPr lang="es-ES_tradnl" sz="1600" u="none" strike="noStrike" dirty="0" err="1">
                          <a:effectLst/>
                        </a:rPr>
                        <a:t>pager</a:t>
                      </a:r>
                      <a:endParaRPr lang="es-ES_tradnl" sz="1600" b="0" i="0" u="none" strike="noStrike" dirty="0">
                        <a:solidFill>
                          <a:srgbClr val="000000"/>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ES_tradnl" sz="1600" u="none" strike="noStrike" dirty="0" smtClean="0">
                          <a:effectLst/>
                        </a:rPr>
                        <a:t>Impacto </a:t>
                      </a:r>
                      <a:r>
                        <a:rPr lang="es-ES_tradnl" sz="1600" u="none" strike="noStrike" dirty="0">
                          <a:effectLst/>
                        </a:rPr>
                        <a:t>y resultados de la organización </a:t>
                      </a:r>
                      <a:r>
                        <a:rPr lang="es-ES_tradnl" sz="1600" u="none" strike="noStrike" dirty="0" smtClean="0">
                          <a:effectLst/>
                        </a:rPr>
                        <a:t>en</a:t>
                      </a:r>
                      <a:r>
                        <a:rPr lang="es-ES_tradnl" sz="1600" u="none" strike="noStrike" baseline="0" dirty="0" smtClean="0">
                          <a:effectLst/>
                        </a:rPr>
                        <a:t> su proyecto financiado por ______:</a:t>
                      </a:r>
                      <a:endParaRPr lang="es-ES_tradnl" sz="1600" b="0" i="0" u="none" strike="noStrike" dirty="0">
                        <a:solidFill>
                          <a:srgbClr val="000000"/>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ES_tradnl" sz="1600" u="none" strike="noStrike" dirty="0">
                          <a:effectLst/>
                        </a:rPr>
                        <a:t>Subir a sitio web, distribución en redes y en reuniones de trabajo con gobierno</a:t>
                      </a:r>
                      <a:endParaRPr lang="es-ES_tradnl" sz="1600" b="0" i="0" u="none" strike="noStrike" dirty="0">
                        <a:solidFill>
                          <a:srgbClr val="000000"/>
                        </a:solidFill>
                        <a:effectLst/>
                        <a:latin typeface="Calibri"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56904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827782"/>
            <a:ext cx="5486400" cy="584775"/>
          </a:xfrm>
        </p:spPr>
        <p:txBody>
          <a:bodyPr/>
          <a:lstStyle/>
          <a:p>
            <a:r>
              <a:rPr lang="en-US" dirty="0" smtClean="0"/>
              <a:t>CONTENIDOS</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2782948-4DBE-204D-AB9E-B65E067054AE}" type="slidenum">
              <a:rPr lang="en-US" smtClean="0"/>
              <a:pPr/>
              <a:t>18</a:t>
            </a:fld>
            <a:endParaRPr lang="en-US"/>
          </a:p>
        </p:txBody>
      </p:sp>
    </p:spTree>
    <p:extLst>
      <p:ext uri="{BB962C8B-B14F-4D97-AF65-F5344CB8AC3E}">
        <p14:creationId xmlns:p14="http://schemas.microsoft.com/office/powerpoint/2010/main" val="1104698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3400" y="1905000"/>
            <a:ext cx="8153400" cy="3429000"/>
          </a:xfrm>
        </p:spPr>
        <p:txBody>
          <a:bodyPr>
            <a:normAutofit lnSpcReduction="10000"/>
          </a:bodyPr>
          <a:lstStyle/>
          <a:p>
            <a:pPr>
              <a:lnSpc>
                <a:spcPct val="120000"/>
              </a:lnSpc>
              <a:spcAft>
                <a:spcPts val="0"/>
              </a:spcAft>
            </a:pPr>
            <a:r>
              <a:rPr lang="es-ES" sz="2800" dirty="0" smtClean="0"/>
              <a:t>Objetivos de comunicación de la organización</a:t>
            </a:r>
          </a:p>
          <a:p>
            <a:pPr>
              <a:lnSpc>
                <a:spcPct val="120000"/>
              </a:lnSpc>
              <a:spcAft>
                <a:spcPts val="0"/>
              </a:spcAft>
            </a:pPr>
            <a:endParaRPr lang="es-ES" sz="2800" dirty="0" smtClean="0"/>
          </a:p>
          <a:p>
            <a:pPr>
              <a:lnSpc>
                <a:spcPct val="120000"/>
              </a:lnSpc>
              <a:spcAft>
                <a:spcPts val="0"/>
              </a:spcAft>
            </a:pPr>
            <a:r>
              <a:rPr lang="es-ES" sz="2800" dirty="0" smtClean="0"/>
              <a:t>Audiencia o audiencias</a:t>
            </a:r>
          </a:p>
          <a:p>
            <a:pPr>
              <a:lnSpc>
                <a:spcPct val="120000"/>
              </a:lnSpc>
              <a:spcAft>
                <a:spcPts val="0"/>
              </a:spcAft>
            </a:pPr>
            <a:endParaRPr lang="es-ES" sz="2800" dirty="0" smtClean="0"/>
          </a:p>
          <a:p>
            <a:pPr>
              <a:lnSpc>
                <a:spcPct val="120000"/>
              </a:lnSpc>
              <a:spcAft>
                <a:spcPts val="0"/>
              </a:spcAft>
            </a:pPr>
            <a:r>
              <a:rPr lang="es-ES" sz="2800" dirty="0" smtClean="0"/>
              <a:t>Mensajes clave</a:t>
            </a:r>
          </a:p>
          <a:p>
            <a:pPr>
              <a:lnSpc>
                <a:spcPct val="120000"/>
              </a:lnSpc>
              <a:spcAft>
                <a:spcPts val="0"/>
              </a:spcAft>
            </a:pPr>
            <a:endParaRPr lang="es-ES" sz="2800" dirty="0"/>
          </a:p>
          <a:p>
            <a:pPr>
              <a:lnSpc>
                <a:spcPct val="120000"/>
              </a:lnSpc>
              <a:spcAft>
                <a:spcPts val="0"/>
              </a:spcAft>
            </a:pPr>
            <a:r>
              <a:rPr lang="es-ES" sz="2800" dirty="0" smtClean="0"/>
              <a:t>Recursos</a:t>
            </a:r>
          </a:p>
        </p:txBody>
      </p:sp>
      <p:sp>
        <p:nvSpPr>
          <p:cNvPr id="7" name="Título 6"/>
          <p:cNvSpPr>
            <a:spLocks noGrp="1"/>
          </p:cNvSpPr>
          <p:nvPr>
            <p:ph type="title"/>
          </p:nvPr>
        </p:nvSpPr>
        <p:spPr>
          <a:xfrm>
            <a:off x="533400" y="457200"/>
            <a:ext cx="7772400" cy="523220"/>
          </a:xfrm>
        </p:spPr>
        <p:txBody>
          <a:bodyPr/>
          <a:lstStyle/>
          <a:p>
            <a:r>
              <a:rPr lang="en-US" dirty="0" smtClean="0"/>
              <a:t>TENER CLARO</a:t>
            </a:r>
            <a:endParaRPr lang="en-US" dirty="0"/>
          </a:p>
        </p:txBody>
      </p:sp>
    </p:spTree>
    <p:extLst>
      <p:ext uri="{BB962C8B-B14F-4D97-AF65-F5344CB8AC3E}">
        <p14:creationId xmlns:p14="http://schemas.microsoft.com/office/powerpoint/2010/main" val="46602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827782"/>
            <a:ext cx="7543800" cy="1305818"/>
          </a:xfrm>
        </p:spPr>
        <p:txBody>
          <a:bodyPr/>
          <a:lstStyle/>
          <a:p>
            <a:r>
              <a:rPr lang="en-US" dirty="0" smtClean="0"/>
              <a:t>MATERIALES DE COMUNICACIÓN PARA LA ORGANIZACIÓN</a:t>
            </a:r>
            <a:endParaRPr lang="en-US" dirty="0">
              <a:solidFill>
                <a:srgbClr val="000000"/>
              </a:solidFill>
            </a:endParaRPr>
          </a:p>
        </p:txBody>
      </p:sp>
      <p:sp>
        <p:nvSpPr>
          <p:cNvPr id="2" name="Date Placeholder 1"/>
          <p:cNvSpPr>
            <a:spLocks noGrp="1"/>
          </p:cNvSpPr>
          <p:nvPr>
            <p:ph type="dt" sz="half" idx="10"/>
          </p:nvPr>
        </p:nvSpPr>
        <p:spPr/>
        <p:txBody>
          <a:bodyPr/>
          <a:lstStyle/>
          <a:p>
            <a:fld id="{97F57F02-9C8D-9C43-8CF1-E7D544BE7C72}" type="datetime1">
              <a:rPr lang="en-US" smtClean="0"/>
              <a:pPr/>
              <a:t>4/28/20</a:t>
            </a:fld>
            <a:endParaRPr lang="en-US"/>
          </a:p>
        </p:txBody>
      </p:sp>
      <p:sp>
        <p:nvSpPr>
          <p:cNvPr id="4" name="Footer Placeholder 3"/>
          <p:cNvSpPr>
            <a:spLocks noGrp="1"/>
          </p:cNvSpPr>
          <p:nvPr>
            <p:ph type="ftr" sz="quarter" idx="11"/>
          </p:nvPr>
        </p:nvSpPr>
        <p:spPr/>
        <p:txBody>
          <a:bodyPr/>
          <a:lstStyle/>
          <a:p>
            <a:r>
              <a:rPr lang="en-US" smtClean="0"/>
              <a:t>FOOTER GOES HERE</a:t>
            </a:r>
            <a:endParaRPr lang="en-US"/>
          </a:p>
        </p:txBody>
      </p:sp>
      <p:sp>
        <p:nvSpPr>
          <p:cNvPr id="5" name="Slide Number Placeholder 4"/>
          <p:cNvSpPr>
            <a:spLocks noGrp="1"/>
          </p:cNvSpPr>
          <p:nvPr>
            <p:ph type="sldNum" sz="quarter" idx="12"/>
          </p:nvPr>
        </p:nvSpPr>
        <p:spPr/>
        <p:txBody>
          <a:bodyPr/>
          <a:lstStyle/>
          <a:p>
            <a:fld id="{42782948-4DBE-204D-AB9E-B65E067054AE}" type="slidenum">
              <a:rPr lang="en-US" smtClean="0"/>
              <a:pPr/>
              <a:t>2</a:t>
            </a:fld>
            <a:endParaRPr lang="en-US"/>
          </a:p>
        </p:txBody>
      </p:sp>
    </p:spTree>
    <p:extLst>
      <p:ext uri="{BB962C8B-B14F-4D97-AF65-F5344CB8AC3E}">
        <p14:creationId xmlns:p14="http://schemas.microsoft.com/office/powerpoint/2010/main" val="1943162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2"/>
          </p:nvPr>
        </p:nvSpPr>
        <p:spPr/>
        <p:txBody>
          <a:bodyPr/>
          <a:lstStyle/>
          <a:p>
            <a:fld id="{193355D5-F1DA-0F48-9E7E-0A3FEBF9FF84}" type="datetime1">
              <a:rPr lang="en-US" smtClean="0"/>
              <a:pPr/>
              <a:t>4/28/20</a:t>
            </a:fld>
            <a:endParaRPr lang="en-US"/>
          </a:p>
        </p:txBody>
      </p:sp>
      <p:sp>
        <p:nvSpPr>
          <p:cNvPr id="5" name="Marcador de pie de página 4"/>
          <p:cNvSpPr>
            <a:spLocks noGrp="1"/>
          </p:cNvSpPr>
          <p:nvPr>
            <p:ph type="ftr" sz="quarter" idx="3"/>
          </p:nvPr>
        </p:nvSpPr>
        <p:spPr/>
        <p:txBody>
          <a:bodyPr/>
          <a:lstStyle/>
          <a:p>
            <a:r>
              <a:rPr lang="en-US" smtClean="0"/>
              <a:t>FOOTER GOES HERE</a:t>
            </a:r>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20</a:t>
            </a:fld>
            <a:endParaRPr lang="en-US"/>
          </a:p>
        </p:txBody>
      </p:sp>
      <p:sp>
        <p:nvSpPr>
          <p:cNvPr id="7" name="Título 6"/>
          <p:cNvSpPr>
            <a:spLocks noGrp="1"/>
          </p:cNvSpPr>
          <p:nvPr>
            <p:ph type="title"/>
          </p:nvPr>
        </p:nvSpPr>
        <p:spPr>
          <a:xfrm>
            <a:off x="685800" y="794266"/>
            <a:ext cx="7772400" cy="523220"/>
          </a:xfrm>
        </p:spPr>
        <p:txBody>
          <a:bodyPr/>
          <a:lstStyle/>
          <a:p>
            <a:r>
              <a:rPr lang="en-US" dirty="0" smtClean="0"/>
              <a:t>TIPOS DE CONTENIDOS - 1</a:t>
            </a:r>
            <a:endParaRPr lang="en-US" dirty="0"/>
          </a:p>
        </p:txBody>
      </p:sp>
      <p:sp>
        <p:nvSpPr>
          <p:cNvPr id="9" name="Rectángulo 8"/>
          <p:cNvSpPr/>
          <p:nvPr/>
        </p:nvSpPr>
        <p:spPr>
          <a:xfrm>
            <a:off x="457200" y="2057400"/>
            <a:ext cx="3962400" cy="2862322"/>
          </a:xfrm>
          <a:prstGeom prst="rect">
            <a:avLst/>
          </a:prstGeom>
          <a:solidFill>
            <a:srgbClr val="002060"/>
          </a:solid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sz="2000" b="1" dirty="0" err="1" smtClean="0">
                <a:solidFill>
                  <a:schemeClr val="bg1"/>
                </a:solidFill>
              </a:rPr>
              <a:t>Contenidos</a:t>
            </a:r>
            <a:r>
              <a:rPr lang="en-US" sz="2000" b="1" dirty="0" smtClean="0">
                <a:solidFill>
                  <a:schemeClr val="bg1"/>
                </a:solidFill>
              </a:rPr>
              <a:t> “</a:t>
            </a:r>
            <a:r>
              <a:rPr lang="en-US" sz="2000" b="1" dirty="0" err="1" smtClean="0">
                <a:solidFill>
                  <a:schemeClr val="bg1"/>
                </a:solidFill>
              </a:rPr>
              <a:t>curados</a:t>
            </a:r>
            <a:r>
              <a:rPr lang="en-US" sz="2000" b="1" dirty="0" smtClean="0">
                <a:solidFill>
                  <a:schemeClr val="bg1"/>
                </a:solidFill>
              </a:rPr>
              <a:t>”</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000" dirty="0">
              <a:solidFill>
                <a:schemeClr val="bg1"/>
              </a:solidFill>
            </a:endParaRPr>
          </a:p>
          <a:p>
            <a:r>
              <a:rPr lang="es-ES" sz="2000" dirty="0">
                <a:solidFill>
                  <a:schemeClr val="bg1"/>
                </a:solidFill>
              </a:rPr>
              <a:t>G</a:t>
            </a:r>
            <a:r>
              <a:rPr lang="es-ES" sz="2000" dirty="0" smtClean="0">
                <a:solidFill>
                  <a:schemeClr val="bg1"/>
                </a:solidFill>
              </a:rPr>
              <a:t>enerados </a:t>
            </a:r>
            <a:r>
              <a:rPr lang="es-ES" sz="2000" dirty="0">
                <a:solidFill>
                  <a:schemeClr val="bg1"/>
                </a:solidFill>
              </a:rPr>
              <a:t>por otras organizaciones, instituciones o especialistas, que tienen información alineada con los intereses de la organización.</a:t>
            </a:r>
            <a:endParaRPr lang="es-ES_tradnl" sz="2000" dirty="0">
              <a:solidFill>
                <a:schemeClr val="bg1"/>
              </a:solidFill>
            </a:endParaRPr>
          </a:p>
          <a:p>
            <a:r>
              <a:rPr lang="es-ES" sz="2000" dirty="0">
                <a:solidFill>
                  <a:schemeClr val="bg1"/>
                </a:solidFill>
              </a:rPr>
              <a:t> </a:t>
            </a:r>
            <a:endParaRPr lang="es-ES_tradnl" sz="2000" dirty="0">
              <a:solidFill>
                <a:schemeClr val="bg1"/>
              </a:solidFill>
            </a:endParaRPr>
          </a:p>
          <a:p>
            <a:r>
              <a:rPr lang="es-ES" sz="2000" dirty="0">
                <a:solidFill>
                  <a:schemeClr val="bg1"/>
                </a:solidFill>
              </a:rPr>
              <a:t>Requieren trabajo de </a:t>
            </a:r>
            <a:r>
              <a:rPr lang="es-ES" sz="2000" dirty="0" smtClean="0">
                <a:solidFill>
                  <a:schemeClr val="bg1"/>
                </a:solidFill>
              </a:rPr>
              <a:t>búsqueda, selección y clasificación.</a:t>
            </a:r>
            <a:endParaRPr lang="en-US" sz="2000" dirty="0" smtClean="0">
              <a:solidFill>
                <a:schemeClr val="bg1"/>
              </a:solidFill>
            </a:endParaRPr>
          </a:p>
        </p:txBody>
      </p:sp>
      <p:sp>
        <p:nvSpPr>
          <p:cNvPr id="10" name="Rectángulo 9"/>
          <p:cNvSpPr/>
          <p:nvPr/>
        </p:nvSpPr>
        <p:spPr>
          <a:xfrm>
            <a:off x="5024040" y="2472898"/>
            <a:ext cx="3667919" cy="2031325"/>
          </a:xfrm>
          <a:prstGeom prst="rect">
            <a:avLst/>
          </a:prstGeom>
          <a:solidFill>
            <a:schemeClr val="bg2"/>
          </a:solid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b="1" dirty="0" err="1" smtClean="0">
                <a:solidFill>
                  <a:schemeClr val="bg1"/>
                </a:solidFill>
              </a:rPr>
              <a:t>Contenidos</a:t>
            </a:r>
            <a:r>
              <a:rPr lang="en-US" b="1" dirty="0" smtClean="0">
                <a:solidFill>
                  <a:schemeClr val="bg1"/>
                </a:solidFill>
              </a:rPr>
              <a:t> </a:t>
            </a:r>
            <a:r>
              <a:rPr lang="en-US" b="1" dirty="0" err="1" smtClean="0">
                <a:solidFill>
                  <a:schemeClr val="bg1"/>
                </a:solidFill>
              </a:rPr>
              <a:t>propios</a:t>
            </a:r>
            <a:endParaRPr lang="en-US" b="1"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US" b="1" dirty="0">
              <a:solidFill>
                <a:schemeClr val="bg1"/>
              </a:solidFill>
            </a:endParaRPr>
          </a:p>
          <a:p>
            <a:r>
              <a:rPr lang="es-ES" dirty="0" smtClean="0">
                <a:solidFill>
                  <a:schemeClr val="bg1"/>
                </a:solidFill>
              </a:rPr>
              <a:t>Generados por </a:t>
            </a:r>
            <a:r>
              <a:rPr lang="es-ES" dirty="0">
                <a:solidFill>
                  <a:schemeClr val="bg1"/>
                </a:solidFill>
              </a:rPr>
              <a:t>la misma organización. </a:t>
            </a:r>
            <a:endParaRPr lang="es-ES_tradnl" dirty="0">
              <a:solidFill>
                <a:schemeClr val="bg1"/>
              </a:solidFill>
            </a:endParaRPr>
          </a:p>
          <a:p>
            <a:r>
              <a:rPr lang="es-ES" dirty="0">
                <a:solidFill>
                  <a:schemeClr val="bg1"/>
                </a:solidFill>
              </a:rPr>
              <a:t> </a:t>
            </a:r>
            <a:endParaRPr lang="es-ES_tradnl" dirty="0">
              <a:solidFill>
                <a:schemeClr val="bg1"/>
              </a:solidFill>
            </a:endParaRPr>
          </a:p>
          <a:p>
            <a:r>
              <a:rPr lang="es-ES" dirty="0">
                <a:solidFill>
                  <a:schemeClr val="bg1"/>
                </a:solidFill>
              </a:rPr>
              <a:t>Requieren trabajo de </a:t>
            </a:r>
            <a:r>
              <a:rPr lang="es-ES" dirty="0" smtClean="0">
                <a:solidFill>
                  <a:schemeClr val="bg1"/>
                </a:solidFill>
              </a:rPr>
              <a:t>planeación </a:t>
            </a:r>
            <a:r>
              <a:rPr lang="es-ES" dirty="0">
                <a:solidFill>
                  <a:schemeClr val="bg1"/>
                </a:solidFill>
              </a:rPr>
              <a:t>y </a:t>
            </a:r>
            <a:r>
              <a:rPr lang="es-ES" dirty="0" smtClean="0">
                <a:solidFill>
                  <a:schemeClr val="bg1"/>
                </a:solidFill>
              </a:rPr>
              <a:t>producción.</a:t>
            </a:r>
            <a:endParaRPr lang="en-US" b="1" dirty="0" smtClean="0">
              <a:solidFill>
                <a:schemeClr val="bg1"/>
              </a:solidFill>
            </a:endParaRPr>
          </a:p>
        </p:txBody>
      </p:sp>
    </p:spTree>
    <p:extLst>
      <p:ext uri="{BB962C8B-B14F-4D97-AF65-F5344CB8AC3E}">
        <p14:creationId xmlns:p14="http://schemas.microsoft.com/office/powerpoint/2010/main" val="754964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21</a:t>
            </a:fld>
            <a:endParaRPr lang="en-US"/>
          </a:p>
        </p:txBody>
      </p:sp>
      <p:sp>
        <p:nvSpPr>
          <p:cNvPr id="7" name="Título 6"/>
          <p:cNvSpPr>
            <a:spLocks noGrp="1"/>
          </p:cNvSpPr>
          <p:nvPr>
            <p:ph type="title"/>
          </p:nvPr>
        </p:nvSpPr>
        <p:spPr>
          <a:xfrm>
            <a:off x="685800" y="450503"/>
            <a:ext cx="7772400" cy="523220"/>
          </a:xfrm>
        </p:spPr>
        <p:txBody>
          <a:bodyPr/>
          <a:lstStyle/>
          <a:p>
            <a:r>
              <a:rPr lang="en-US" dirty="0" smtClean="0"/>
              <a:t>TIPOS DE CONTENIDO - 2</a:t>
            </a:r>
            <a:endParaRPr lang="en-US" dirty="0"/>
          </a:p>
        </p:txBody>
      </p:sp>
      <p:sp>
        <p:nvSpPr>
          <p:cNvPr id="13" name="Marcador de contenido 2"/>
          <p:cNvSpPr>
            <a:spLocks noGrp="1"/>
          </p:cNvSpPr>
          <p:nvPr>
            <p:ph idx="1"/>
          </p:nvPr>
        </p:nvSpPr>
        <p:spPr>
          <a:xfrm>
            <a:off x="381000" y="1143000"/>
            <a:ext cx="8534400" cy="5181600"/>
          </a:xfrm>
        </p:spPr>
        <p:txBody>
          <a:bodyPr>
            <a:noAutofit/>
          </a:bodyPr>
          <a:lstStyle/>
          <a:p>
            <a:pPr marL="514350" indent="-514350">
              <a:lnSpc>
                <a:spcPct val="120000"/>
              </a:lnSpc>
              <a:spcAft>
                <a:spcPts val="0"/>
              </a:spcAft>
              <a:buFont typeface="+mj-lt"/>
              <a:buAutoNum type="arabicPeriod"/>
            </a:pPr>
            <a:r>
              <a:rPr lang="es-ES" sz="2800" dirty="0"/>
              <a:t>S</a:t>
            </a:r>
            <a:r>
              <a:rPr lang="es-ES" sz="2800" dirty="0" smtClean="0"/>
              <a:t>obre la organización en sí: Historia, proyectos, logros, actividades diarias.</a:t>
            </a:r>
          </a:p>
          <a:p>
            <a:pPr marL="514350" indent="-514350">
              <a:lnSpc>
                <a:spcPct val="120000"/>
              </a:lnSpc>
              <a:spcAft>
                <a:spcPts val="0"/>
              </a:spcAft>
              <a:buFont typeface="+mj-lt"/>
              <a:buAutoNum type="arabicPeriod"/>
            </a:pPr>
            <a:endParaRPr lang="es-ES" sz="2800" dirty="0" smtClean="0"/>
          </a:p>
          <a:p>
            <a:pPr marL="514350" indent="-514350">
              <a:lnSpc>
                <a:spcPct val="120000"/>
              </a:lnSpc>
              <a:spcAft>
                <a:spcPts val="0"/>
              </a:spcAft>
              <a:buFont typeface="+mj-lt"/>
              <a:buAutoNum type="arabicPeriod"/>
            </a:pPr>
            <a:r>
              <a:rPr lang="es-ES" sz="2800" dirty="0" smtClean="0"/>
              <a:t>Informativo: Sobre temas que conoce la organización, que puedan ser útiles para las audiencias.</a:t>
            </a:r>
          </a:p>
          <a:p>
            <a:pPr marL="514350" indent="-514350">
              <a:lnSpc>
                <a:spcPct val="120000"/>
              </a:lnSpc>
              <a:spcAft>
                <a:spcPts val="0"/>
              </a:spcAft>
              <a:buFont typeface="+mj-lt"/>
              <a:buAutoNum type="arabicPeriod"/>
            </a:pPr>
            <a:endParaRPr lang="es-ES" sz="2800" dirty="0" smtClean="0"/>
          </a:p>
          <a:p>
            <a:pPr marL="514350" indent="-514350">
              <a:lnSpc>
                <a:spcPct val="120000"/>
              </a:lnSpc>
              <a:spcAft>
                <a:spcPts val="0"/>
              </a:spcAft>
              <a:buFont typeface="+mj-lt"/>
              <a:buAutoNum type="arabicPeriod"/>
            </a:pPr>
            <a:r>
              <a:rPr lang="es-ES" sz="2800" i="1" dirty="0" err="1" smtClean="0"/>
              <a:t>Branded</a:t>
            </a:r>
            <a:r>
              <a:rPr lang="es-ES" sz="2800" i="1" dirty="0" smtClean="0"/>
              <a:t> </a:t>
            </a:r>
            <a:r>
              <a:rPr lang="es-ES" sz="2800" i="1" dirty="0" err="1" smtClean="0"/>
              <a:t>content</a:t>
            </a:r>
            <a:r>
              <a:rPr lang="es-ES" sz="2800" i="1" dirty="0"/>
              <a:t>:</a:t>
            </a:r>
            <a:r>
              <a:rPr lang="es-ES" sz="2800" i="1" dirty="0" smtClean="0"/>
              <a:t> </a:t>
            </a:r>
            <a:r>
              <a:rPr lang="es-ES" sz="2800" dirty="0" smtClean="0"/>
              <a:t>Centrado en los valores y emociones relacionados con la organización y su trabajo, como historias de éxito, frases inspiradoras, </a:t>
            </a:r>
            <a:r>
              <a:rPr lang="es-ES" sz="2800" dirty="0" err="1" smtClean="0"/>
              <a:t>etc</a:t>
            </a:r>
            <a:r>
              <a:rPr lang="mr-IN" sz="2800" dirty="0" smtClean="0"/>
              <a:t>…</a:t>
            </a:r>
            <a:endParaRPr lang="es-ES" sz="2800" dirty="0" smtClean="0"/>
          </a:p>
        </p:txBody>
      </p:sp>
    </p:spTree>
    <p:extLst>
      <p:ext uri="{BB962C8B-B14F-4D97-AF65-F5344CB8AC3E}">
        <p14:creationId xmlns:p14="http://schemas.microsoft.com/office/powerpoint/2010/main" val="1686539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nfe-uploads-production.inscname.net/unfe_image_317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9646"/>
            <a:ext cx="3638550" cy="272733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10634"/>
            <a:ext cx="4236138" cy="2285353"/>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95" y="2595987"/>
            <a:ext cx="3472762" cy="3466754"/>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11" y="2286000"/>
            <a:ext cx="3528004" cy="3466754"/>
          </a:xfrm>
          <a:prstGeom prst="rect">
            <a:avLst/>
          </a:prstGeom>
        </p:spPr>
      </p:pic>
      <p:pic>
        <p:nvPicPr>
          <p:cNvPr id="1028" name="Picture 4" descr="https://i.pinimg.com/originals/c8/ac/ed/c8acedfe4bea06bf365a6bc5b1a086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2319" y="3593420"/>
            <a:ext cx="2839821" cy="283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65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23</a:t>
            </a:fld>
            <a:endParaRPr lang="en-US"/>
          </a:p>
        </p:txBody>
      </p:sp>
      <p:sp>
        <p:nvSpPr>
          <p:cNvPr id="7" name="Título 6"/>
          <p:cNvSpPr>
            <a:spLocks noGrp="1"/>
          </p:cNvSpPr>
          <p:nvPr>
            <p:ph type="title"/>
          </p:nvPr>
        </p:nvSpPr>
        <p:spPr>
          <a:xfrm>
            <a:off x="457200" y="467380"/>
            <a:ext cx="7772400" cy="523220"/>
          </a:xfrm>
        </p:spPr>
        <p:txBody>
          <a:bodyPr/>
          <a:lstStyle/>
          <a:p>
            <a:r>
              <a:rPr lang="en-US" dirty="0" smtClean="0"/>
              <a:t>REPOSITORIO DE CONTENIDOS</a:t>
            </a:r>
            <a:endParaRPr lang="en-US" dirty="0"/>
          </a:p>
        </p:txBody>
      </p:sp>
      <p:graphicFrame>
        <p:nvGraphicFramePr>
          <p:cNvPr id="9" name="Tabla 8"/>
          <p:cNvGraphicFramePr>
            <a:graphicFrameLocks noGrp="1"/>
          </p:cNvGraphicFramePr>
          <p:nvPr>
            <p:extLst>
              <p:ext uri="{D42A27DB-BD31-4B8C-83A1-F6EECF244321}">
                <p14:modId xmlns:p14="http://schemas.microsoft.com/office/powerpoint/2010/main" val="1956627717"/>
              </p:ext>
            </p:extLst>
          </p:nvPr>
        </p:nvGraphicFramePr>
        <p:xfrm>
          <a:off x="228599" y="2514600"/>
          <a:ext cx="8763001" cy="2971800"/>
        </p:xfrm>
        <a:graphic>
          <a:graphicData uri="http://schemas.openxmlformats.org/drawingml/2006/table">
            <a:tbl>
              <a:tblPr>
                <a:tableStyleId>{5940675A-B579-460E-94D1-54222C63F5DA}</a:tableStyleId>
              </a:tblPr>
              <a:tblGrid>
                <a:gridCol w="980476"/>
                <a:gridCol w="962321"/>
                <a:gridCol w="835218"/>
                <a:gridCol w="817063"/>
                <a:gridCol w="817063"/>
                <a:gridCol w="1068990"/>
                <a:gridCol w="1709024"/>
                <a:gridCol w="1572846"/>
              </a:tblGrid>
              <a:tr h="686456">
                <a:tc>
                  <a:txBody>
                    <a:bodyPr/>
                    <a:lstStyle/>
                    <a:p>
                      <a:pPr algn="ctr" rtl="0" fontAlgn="b"/>
                      <a:r>
                        <a:rPr lang="es-ES_tradnl" sz="1600" dirty="0" smtClean="0">
                          <a:solidFill>
                            <a:schemeClr val="bg1"/>
                          </a:solidFill>
                          <a:effectLst/>
                        </a:rPr>
                        <a:t>Título</a:t>
                      </a:r>
                      <a:endParaRPr lang="es-ES_tradnl" sz="1600" b="1" dirty="0">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dirty="0" smtClean="0">
                          <a:solidFill>
                            <a:schemeClr val="bg1"/>
                          </a:solidFill>
                          <a:effectLst/>
                        </a:rPr>
                        <a:t>Tema</a:t>
                      </a:r>
                      <a:endParaRPr lang="es-ES_tradnl" sz="1600" b="1" dirty="0">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dirty="0">
                          <a:solidFill>
                            <a:schemeClr val="bg1"/>
                          </a:solidFill>
                          <a:effectLst/>
                        </a:rPr>
                        <a:t>Tipo</a:t>
                      </a:r>
                      <a:endParaRPr lang="es-ES_tradnl" sz="1600" b="1" dirty="0">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a:solidFill>
                            <a:schemeClr val="bg1"/>
                          </a:solidFill>
                          <a:effectLst/>
                        </a:rPr>
                        <a:t>Autor</a:t>
                      </a:r>
                      <a:endParaRPr lang="es-ES_tradnl" sz="1600" b="1">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dirty="0">
                          <a:solidFill>
                            <a:schemeClr val="bg1"/>
                          </a:solidFill>
                          <a:effectLst/>
                        </a:rPr>
                        <a:t>Fecha de Creación</a:t>
                      </a:r>
                      <a:endParaRPr lang="es-ES_tradnl" sz="1600" b="1" dirty="0">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a:solidFill>
                            <a:schemeClr val="bg1"/>
                          </a:solidFill>
                          <a:effectLst/>
                        </a:rPr>
                        <a:t>Fecha de Publicación</a:t>
                      </a:r>
                      <a:endParaRPr lang="es-ES_tradnl" sz="1600" b="1">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dirty="0" smtClean="0">
                          <a:solidFill>
                            <a:schemeClr val="bg1"/>
                          </a:solidFill>
                          <a:effectLst/>
                        </a:rPr>
                        <a:t>Información</a:t>
                      </a:r>
                      <a:endParaRPr lang="es-ES_tradnl" sz="1600" b="1" dirty="0">
                        <a:solidFill>
                          <a:schemeClr val="bg1"/>
                        </a:solidFill>
                        <a:effectLst/>
                        <a:latin typeface="Arial" charset="0"/>
                      </a:endParaRPr>
                    </a:p>
                  </a:txBody>
                  <a:tcPr marL="8529" marR="8529" marT="5686" marB="5686" anchor="b">
                    <a:solidFill>
                      <a:srgbClr val="002060"/>
                    </a:solidFill>
                  </a:tcPr>
                </a:tc>
                <a:tc>
                  <a:txBody>
                    <a:bodyPr/>
                    <a:lstStyle/>
                    <a:p>
                      <a:pPr algn="ctr" rtl="0" fontAlgn="b"/>
                      <a:r>
                        <a:rPr lang="es-ES_tradnl" sz="1600" dirty="0" smtClean="0">
                          <a:solidFill>
                            <a:schemeClr val="bg1"/>
                          </a:solidFill>
                          <a:effectLst/>
                        </a:rPr>
                        <a:t>Ubicación</a:t>
                      </a:r>
                      <a:endParaRPr lang="es-ES_tradnl" sz="1600" b="1" dirty="0">
                        <a:solidFill>
                          <a:schemeClr val="bg1"/>
                        </a:solidFill>
                        <a:effectLst/>
                        <a:latin typeface="Arial" charset="0"/>
                      </a:endParaRPr>
                    </a:p>
                  </a:txBody>
                  <a:tcPr marL="8529" marR="8529" marT="5686" marB="5686" anchor="b">
                    <a:solidFill>
                      <a:srgbClr val="002060"/>
                    </a:solidFill>
                  </a:tcPr>
                </a:tc>
              </a:tr>
              <a:tr h="1014493">
                <a:tc>
                  <a:txBody>
                    <a:bodyPr/>
                    <a:lstStyle/>
                    <a:p>
                      <a:pPr rtl="0" fontAlgn="b"/>
                      <a:r>
                        <a:rPr lang="es-ES_tradnl" sz="1200" dirty="0" smtClean="0">
                          <a:effectLst/>
                        </a:rPr>
                        <a:t>Qué nos dice el #</a:t>
                      </a:r>
                      <a:r>
                        <a:rPr lang="es-ES_tradnl" sz="1200" dirty="0" err="1" smtClean="0">
                          <a:effectLst/>
                        </a:rPr>
                        <a:t>MeToo</a:t>
                      </a:r>
                      <a:endParaRPr lang="es-ES_tradnl" sz="1200" dirty="0">
                        <a:effectLst/>
                      </a:endParaRPr>
                    </a:p>
                  </a:txBody>
                  <a:tcPr marL="8529" marR="8529" marT="5686" marB="5686" anchor="b"/>
                </a:tc>
                <a:tc>
                  <a:txBody>
                    <a:bodyPr/>
                    <a:lstStyle/>
                    <a:p>
                      <a:pPr rtl="0" fontAlgn="b"/>
                      <a:r>
                        <a:rPr lang="es-ES_tradnl" sz="1200" dirty="0" smtClean="0">
                          <a:effectLst/>
                        </a:rPr>
                        <a:t>Violencia</a:t>
                      </a:r>
                      <a:r>
                        <a:rPr lang="es-ES_tradnl" sz="1200" baseline="0" dirty="0" smtClean="0">
                          <a:effectLst/>
                        </a:rPr>
                        <a:t> de género</a:t>
                      </a:r>
                      <a:endParaRPr lang="es-ES_tradnl" sz="1200" dirty="0">
                        <a:effectLst/>
                      </a:endParaRPr>
                    </a:p>
                  </a:txBody>
                  <a:tcPr marL="8529" marR="8529" marT="5686" marB="5686" anchor="b"/>
                </a:tc>
                <a:tc>
                  <a:txBody>
                    <a:bodyPr/>
                    <a:lstStyle/>
                    <a:p>
                      <a:pPr rtl="0" fontAlgn="b"/>
                      <a:r>
                        <a:rPr lang="es-ES_tradnl" sz="1200" dirty="0" smtClean="0">
                          <a:effectLst/>
                        </a:rPr>
                        <a:t>Entrada</a:t>
                      </a:r>
                      <a:r>
                        <a:rPr lang="es-ES_tradnl" sz="1200" baseline="0" dirty="0" smtClean="0">
                          <a:effectLst/>
                        </a:rPr>
                        <a:t> de Blog</a:t>
                      </a:r>
                      <a:endParaRPr lang="es-ES_tradnl" sz="1200" b="0" dirty="0">
                        <a:solidFill>
                          <a:srgbClr val="000000"/>
                        </a:solidFill>
                        <a:effectLst/>
                        <a:latin typeface="Arial" charset="0"/>
                      </a:endParaRPr>
                    </a:p>
                  </a:txBody>
                  <a:tcPr marL="8529" marR="8529" marT="5686" marB="5686" anchor="b"/>
                </a:tc>
                <a:tc>
                  <a:txBody>
                    <a:bodyPr/>
                    <a:lstStyle/>
                    <a:p>
                      <a:pPr rtl="0" fontAlgn="b"/>
                      <a:r>
                        <a:rPr lang="es-ES_tradnl" sz="1200" dirty="0" smtClean="0">
                          <a:effectLst/>
                        </a:rPr>
                        <a:t>Morras </a:t>
                      </a:r>
                      <a:r>
                        <a:rPr lang="es-ES_tradnl" sz="1200" dirty="0" err="1" smtClean="0">
                          <a:effectLst/>
                        </a:rPr>
                        <a:t>Help</a:t>
                      </a:r>
                      <a:r>
                        <a:rPr lang="es-ES_tradnl" sz="1200" dirty="0" smtClean="0">
                          <a:effectLst/>
                        </a:rPr>
                        <a:t> Morras</a:t>
                      </a:r>
                      <a:endParaRPr lang="es-ES_tradnl" sz="1200" b="0" dirty="0">
                        <a:solidFill>
                          <a:srgbClr val="000000"/>
                        </a:solidFill>
                        <a:effectLst/>
                        <a:latin typeface="Arial" charset="0"/>
                      </a:endParaRPr>
                    </a:p>
                  </a:txBody>
                  <a:tcPr marL="8529" marR="8529" marT="5686" marB="5686" anchor="b"/>
                </a:tc>
                <a:tc>
                  <a:txBody>
                    <a:bodyPr/>
                    <a:lstStyle/>
                    <a:p>
                      <a:pPr rtl="0" fontAlgn="b"/>
                      <a:r>
                        <a:rPr lang="it-IT" sz="1200" dirty="0" smtClean="0">
                          <a:effectLst/>
                        </a:rPr>
                        <a:t>5 </a:t>
                      </a:r>
                      <a:r>
                        <a:rPr lang="it-IT" sz="1200" dirty="0" err="1" smtClean="0">
                          <a:effectLst/>
                        </a:rPr>
                        <a:t>abril</a:t>
                      </a:r>
                      <a:r>
                        <a:rPr lang="it-IT" sz="1200" dirty="0" smtClean="0">
                          <a:effectLst/>
                        </a:rPr>
                        <a:t> 2019</a:t>
                      </a:r>
                      <a:endParaRPr lang="it-IT" sz="1200" dirty="0">
                        <a:effectLst/>
                      </a:endParaRPr>
                    </a:p>
                  </a:txBody>
                  <a:tcPr marL="8529" marR="8529" marT="5686" marB="5686" anchor="b"/>
                </a:tc>
                <a:tc>
                  <a:txBody>
                    <a:bodyPr/>
                    <a:lstStyle/>
                    <a:p>
                      <a:pPr rtl="0" fontAlgn="b"/>
                      <a:r>
                        <a:rPr lang="it-IT" sz="1200" dirty="0" smtClean="0">
                          <a:effectLst/>
                        </a:rPr>
                        <a:t>5 </a:t>
                      </a:r>
                      <a:r>
                        <a:rPr lang="it-IT" sz="1200" dirty="0" err="1" smtClean="0">
                          <a:effectLst/>
                        </a:rPr>
                        <a:t>abril</a:t>
                      </a:r>
                      <a:r>
                        <a:rPr lang="it-IT" sz="1200" dirty="0" smtClean="0">
                          <a:effectLst/>
                        </a:rPr>
                        <a:t> 2019</a:t>
                      </a:r>
                      <a:endParaRPr lang="it-IT" sz="1200" dirty="0">
                        <a:effectLst/>
                      </a:endParaRPr>
                    </a:p>
                  </a:txBody>
                  <a:tcPr marL="8529" marR="8529" marT="5686" marB="5686" anchor="b"/>
                </a:tc>
                <a:tc>
                  <a:txBody>
                    <a:bodyPr/>
                    <a:lstStyle/>
                    <a:p>
                      <a:pPr rtl="0" fontAlgn="b"/>
                      <a:r>
                        <a:rPr lang="es-ES_tradnl" sz="1200" dirty="0" smtClean="0">
                          <a:effectLst/>
                        </a:rPr>
                        <a:t>Percepción de las mujeres sobre el acoso</a:t>
                      </a:r>
                      <a:r>
                        <a:rPr lang="es-ES_tradnl" sz="1200" baseline="0" dirty="0" smtClean="0">
                          <a:effectLst/>
                        </a:rPr>
                        <a:t> y otros tipos de violencia</a:t>
                      </a:r>
                      <a:endParaRPr lang="es-ES_tradnl" sz="1200" dirty="0">
                        <a:effectLst/>
                      </a:endParaRPr>
                    </a:p>
                  </a:txBody>
                  <a:tcPr marL="8529" marR="8529" marT="5686" marB="5686" anchor="b"/>
                </a:tc>
                <a:tc>
                  <a:txBody>
                    <a:bodyPr/>
                    <a:lstStyle/>
                    <a:p>
                      <a:pPr rtl="0" fontAlgn="b"/>
                      <a:r>
                        <a:rPr lang="es-ES_tradnl" sz="1200" dirty="0" smtClean="0">
                          <a:hlinkClick r:id="rId2"/>
                        </a:rPr>
                        <a:t>https://www.morrashelpmorras.org.mx/l/quenosdicelemetoo/</a:t>
                      </a:r>
                      <a:endParaRPr lang="es-ES_tradnl" sz="1200" u="sng" dirty="0">
                        <a:solidFill>
                          <a:srgbClr val="1155CC"/>
                        </a:solidFill>
                        <a:effectLst/>
                      </a:endParaRPr>
                    </a:p>
                  </a:txBody>
                  <a:tcPr marL="8529" marR="8529" marT="5686" marB="5686" anchor="b"/>
                </a:tc>
              </a:tr>
              <a:tr h="1270851">
                <a:tc>
                  <a:txBody>
                    <a:bodyPr/>
                    <a:lstStyle/>
                    <a:p>
                      <a:pPr rtl="0" fontAlgn="b"/>
                      <a:r>
                        <a:rPr lang="es-ES_tradnl" sz="1200" dirty="0" smtClean="0">
                          <a:effectLst/>
                        </a:rPr>
                        <a:t>Los</a:t>
                      </a:r>
                      <a:r>
                        <a:rPr lang="es-ES_tradnl" sz="1200" baseline="0" dirty="0" smtClean="0">
                          <a:effectLst/>
                        </a:rPr>
                        <a:t> MASC en Michoacán</a:t>
                      </a:r>
                      <a:endParaRPr lang="es-ES_tradnl" sz="1200" dirty="0">
                        <a:effectLst/>
                      </a:endParaRPr>
                    </a:p>
                  </a:txBody>
                  <a:tcPr marL="8529" marR="8529" marT="5686" marB="5686" anchor="b"/>
                </a:tc>
                <a:tc>
                  <a:txBody>
                    <a:bodyPr/>
                    <a:lstStyle/>
                    <a:p>
                      <a:pPr rtl="0" fontAlgn="b"/>
                      <a:r>
                        <a:rPr lang="es-ES_tradnl" sz="1200" dirty="0" smtClean="0">
                          <a:effectLst/>
                        </a:rPr>
                        <a:t>Mecanismos</a:t>
                      </a:r>
                      <a:r>
                        <a:rPr lang="es-ES_tradnl" sz="1200" baseline="0" dirty="0" smtClean="0">
                          <a:effectLst/>
                        </a:rPr>
                        <a:t> Alternativos en Solución de Controversias en materia penal</a:t>
                      </a:r>
                      <a:endParaRPr lang="es-ES_tradnl" sz="1200" dirty="0">
                        <a:effectLst/>
                      </a:endParaRPr>
                    </a:p>
                  </a:txBody>
                  <a:tcPr marL="8529" marR="8529" marT="5686" marB="5686" anchor="b"/>
                </a:tc>
                <a:tc>
                  <a:txBody>
                    <a:bodyPr/>
                    <a:lstStyle/>
                    <a:p>
                      <a:pPr rtl="0" fontAlgn="b"/>
                      <a:r>
                        <a:rPr lang="es-ES_tradnl" sz="1200" dirty="0" smtClean="0">
                          <a:effectLst/>
                        </a:rPr>
                        <a:t>Entrada</a:t>
                      </a:r>
                      <a:r>
                        <a:rPr lang="es-ES_tradnl" sz="1200" baseline="0" dirty="0" smtClean="0">
                          <a:effectLst/>
                        </a:rPr>
                        <a:t> de Blog</a:t>
                      </a:r>
                      <a:endParaRPr lang="es-ES_tradnl" sz="1200" b="0" dirty="0">
                        <a:solidFill>
                          <a:srgbClr val="000000"/>
                        </a:solidFill>
                        <a:effectLst/>
                        <a:latin typeface="Arial" charset="0"/>
                      </a:endParaRPr>
                    </a:p>
                  </a:txBody>
                  <a:tcPr marL="8529" marR="8529" marT="5686" marB="5686"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s-ES_tradnl" sz="1200" dirty="0" err="1" smtClean="0">
                          <a:effectLst/>
                        </a:rPr>
                        <a:t>Efelga</a:t>
                      </a:r>
                      <a:r>
                        <a:rPr lang="es-ES_tradnl" sz="1200" dirty="0" smtClean="0">
                          <a:effectLst/>
                        </a:rPr>
                        <a:t> Rojas Calderón</a:t>
                      </a:r>
                      <a:endParaRPr lang="es-ES_tradnl" sz="1200" b="0" dirty="0">
                        <a:solidFill>
                          <a:srgbClr val="000000"/>
                        </a:solidFill>
                        <a:effectLst/>
                        <a:latin typeface="Arial" charset="0"/>
                      </a:endParaRPr>
                    </a:p>
                  </a:txBody>
                  <a:tcPr marL="8529" marR="8529" marT="5686" marB="5686" anchor="b"/>
                </a:tc>
                <a:tc>
                  <a:txBody>
                    <a:bodyPr/>
                    <a:lstStyle/>
                    <a:p>
                      <a:pPr rtl="0" fontAlgn="b"/>
                      <a:r>
                        <a:rPr lang="es-ES_tradnl" sz="1200" dirty="0" smtClean="0">
                          <a:effectLst/>
                        </a:rPr>
                        <a:t>N/A</a:t>
                      </a:r>
                      <a:endParaRPr lang="es-ES_tradnl" sz="1200" dirty="0">
                        <a:effectLst/>
                      </a:endParaRPr>
                    </a:p>
                  </a:txBody>
                  <a:tcPr marL="8529" marR="8529" marT="5686" marB="5686" anchor="b"/>
                </a:tc>
                <a:tc>
                  <a:txBody>
                    <a:bodyPr/>
                    <a:lstStyle/>
                    <a:p>
                      <a:pPr rtl="0" fontAlgn="b"/>
                      <a:r>
                        <a:rPr lang="it-IT" sz="1200" dirty="0" smtClean="0">
                          <a:effectLst/>
                        </a:rPr>
                        <a:t>21 marzo 2019</a:t>
                      </a:r>
                      <a:endParaRPr lang="it-IT" sz="1200" dirty="0">
                        <a:effectLst/>
                      </a:endParaRPr>
                    </a:p>
                  </a:txBody>
                  <a:tcPr marL="8529" marR="8529" marT="5686" marB="5686" anchor="b"/>
                </a:tc>
                <a:tc>
                  <a:txBody>
                    <a:bodyPr/>
                    <a:lstStyle/>
                    <a:p>
                      <a:pPr rtl="0" fontAlgn="b"/>
                      <a:r>
                        <a:rPr lang="es-ES_tradnl" sz="1200" dirty="0" smtClean="0">
                          <a:effectLst/>
                        </a:rPr>
                        <a:t>Estatus de la justicia alternativa en Michoacán</a:t>
                      </a:r>
                      <a:endParaRPr lang="es-ES_tradnl" sz="1200" dirty="0">
                        <a:effectLst/>
                      </a:endParaRPr>
                    </a:p>
                  </a:txBody>
                  <a:tcPr marL="8529" marR="8529" marT="5686" marB="5686" anchor="b"/>
                </a:tc>
                <a:tc>
                  <a:txBody>
                    <a:bodyPr/>
                    <a:lstStyle/>
                    <a:p>
                      <a:pPr rtl="0" fontAlgn="b"/>
                      <a:r>
                        <a:rPr lang="es-ES_tradnl" sz="1200" dirty="0" smtClean="0">
                          <a:hlinkClick r:id="rId3"/>
                        </a:rPr>
                        <a:t>http://proyectojusticia.org/los-masc-en-michoacan/</a:t>
                      </a:r>
                      <a:endParaRPr lang="es-ES_tradnl" sz="1200" u="sng" dirty="0">
                        <a:solidFill>
                          <a:srgbClr val="1155CC"/>
                        </a:solidFill>
                        <a:effectLst/>
                      </a:endParaRPr>
                    </a:p>
                  </a:txBody>
                  <a:tcPr marL="8529" marR="8529" marT="5686" marB="5686" anchor="b"/>
                </a:tc>
              </a:tr>
            </a:tbl>
          </a:graphicData>
        </a:graphic>
      </p:graphicFrame>
      <p:sp>
        <p:nvSpPr>
          <p:cNvPr id="5" name="Marcador de contenido 2"/>
          <p:cNvSpPr>
            <a:spLocks noGrp="1"/>
          </p:cNvSpPr>
          <p:nvPr>
            <p:ph idx="1"/>
          </p:nvPr>
        </p:nvSpPr>
        <p:spPr>
          <a:xfrm>
            <a:off x="457200" y="1295399"/>
            <a:ext cx="8534400" cy="822067"/>
          </a:xfrm>
        </p:spPr>
        <p:txBody>
          <a:bodyPr>
            <a:normAutofit fontScale="77500" lnSpcReduction="20000"/>
          </a:bodyPr>
          <a:lstStyle/>
          <a:p>
            <a:pPr marL="0" marR="0" lvl="0" indent="0" defTabSz="914400" eaLnBrk="1" fontAlgn="auto" latinLnBrk="0" hangingPunct="1">
              <a:lnSpc>
                <a:spcPct val="120000"/>
              </a:lnSpc>
              <a:spcBef>
                <a:spcPts val="0"/>
              </a:spcBef>
              <a:spcAft>
                <a:spcPts val="0"/>
              </a:spcAft>
              <a:buClrTx/>
              <a:buSzTx/>
              <a:buFontTx/>
              <a:buNone/>
              <a:tabLst/>
              <a:defRPr/>
            </a:pPr>
            <a:r>
              <a:rPr lang="es-ES" sz="2800" dirty="0" smtClean="0"/>
              <a:t>Documento en drive compartido que permite organizar los contenidos útiles para los objetivos de la organización.</a:t>
            </a:r>
          </a:p>
        </p:txBody>
      </p:sp>
    </p:spTree>
    <p:extLst>
      <p:ext uri="{BB962C8B-B14F-4D97-AF65-F5344CB8AC3E}">
        <p14:creationId xmlns:p14="http://schemas.microsoft.com/office/powerpoint/2010/main" val="1446059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1143000"/>
            <a:ext cx="4994206" cy="5410200"/>
          </a:xfrm>
        </p:spPr>
        <p:txBody>
          <a:bodyPr>
            <a:noAutofit/>
          </a:bodyPr>
          <a:lstStyle/>
          <a:p>
            <a:pPr marL="0" indent="0">
              <a:buNone/>
            </a:pPr>
            <a:r>
              <a:rPr lang="en-US" sz="2500" b="1" dirty="0" err="1" smtClean="0"/>
              <a:t>Más</a:t>
            </a:r>
            <a:r>
              <a:rPr lang="en-US" sz="2500" b="1" dirty="0" smtClean="0"/>
              <a:t> </a:t>
            </a:r>
            <a:r>
              <a:rPr lang="en-US" sz="2500" b="1" dirty="0" err="1" smtClean="0"/>
              <a:t>utilizadas</a:t>
            </a:r>
            <a:r>
              <a:rPr lang="en-US" sz="2500" b="1" dirty="0" smtClean="0"/>
              <a:t> </a:t>
            </a:r>
            <a:r>
              <a:rPr lang="en-US" sz="2500" b="1" dirty="0" err="1" smtClean="0"/>
              <a:t>en</a:t>
            </a:r>
            <a:r>
              <a:rPr lang="en-US" sz="2500" b="1" dirty="0" smtClean="0"/>
              <a:t> México, </a:t>
            </a:r>
            <a:r>
              <a:rPr lang="es-ES" sz="2500" b="1" dirty="0" smtClean="0"/>
              <a:t>según </a:t>
            </a:r>
            <a:r>
              <a:rPr lang="es-ES" sz="2500" b="1" dirty="0"/>
              <a:t>el informe </a:t>
            </a:r>
            <a:r>
              <a:rPr lang="es-ES" sz="2500" b="1" dirty="0" err="1"/>
              <a:t>The</a:t>
            </a:r>
            <a:r>
              <a:rPr lang="es-ES" sz="2500" b="1" dirty="0"/>
              <a:t> Global </a:t>
            </a:r>
            <a:r>
              <a:rPr lang="es-ES" sz="2500" b="1" dirty="0" err="1"/>
              <a:t>State</a:t>
            </a:r>
            <a:r>
              <a:rPr lang="es-ES" sz="2500" b="1" dirty="0"/>
              <a:t> of Digital (</a:t>
            </a:r>
            <a:r>
              <a:rPr lang="es-ES" sz="2500" b="1" dirty="0" err="1"/>
              <a:t>hootsuite.com</a:t>
            </a:r>
            <a:r>
              <a:rPr lang="es-ES" sz="2500" b="1" dirty="0" smtClean="0"/>
              <a:t>)</a:t>
            </a:r>
            <a:r>
              <a:rPr lang="es-ES_tradnl" sz="2500" b="1" dirty="0" smtClean="0"/>
              <a:t>:</a:t>
            </a:r>
          </a:p>
          <a:p>
            <a:endParaRPr lang="es-ES_tradnl" sz="2500" dirty="0"/>
          </a:p>
          <a:p>
            <a:pPr lvl="0"/>
            <a:r>
              <a:rPr lang="es-ES" sz="2500" dirty="0"/>
              <a:t>Facebook</a:t>
            </a:r>
            <a:endParaRPr lang="es-ES_tradnl" sz="2500" dirty="0"/>
          </a:p>
          <a:p>
            <a:pPr lvl="0"/>
            <a:r>
              <a:rPr lang="es-ES" sz="2500" dirty="0"/>
              <a:t>Instagram</a:t>
            </a:r>
            <a:endParaRPr lang="es-ES_tradnl" sz="2500" dirty="0"/>
          </a:p>
          <a:p>
            <a:pPr lvl="0"/>
            <a:r>
              <a:rPr lang="es-ES" sz="2500" dirty="0" err="1"/>
              <a:t>Youtube</a:t>
            </a:r>
            <a:endParaRPr lang="es-ES_tradnl" sz="2500" dirty="0"/>
          </a:p>
          <a:p>
            <a:pPr lvl="0"/>
            <a:r>
              <a:rPr lang="es-ES" sz="2500" dirty="0" err="1"/>
              <a:t>Whatsapp</a:t>
            </a:r>
            <a:endParaRPr lang="es-ES_tradnl" sz="2500" dirty="0"/>
          </a:p>
          <a:p>
            <a:pPr lvl="0"/>
            <a:r>
              <a:rPr lang="es-ES" sz="2500" dirty="0"/>
              <a:t>Facebook Messenger</a:t>
            </a:r>
            <a:endParaRPr lang="es-ES_tradnl" sz="2500" dirty="0"/>
          </a:p>
          <a:p>
            <a:pPr lvl="0"/>
            <a:r>
              <a:rPr lang="es-ES" sz="2500" dirty="0"/>
              <a:t>Twitter</a:t>
            </a:r>
            <a:endParaRPr lang="es-ES_tradnl" sz="2500" dirty="0"/>
          </a:p>
          <a:p>
            <a:endParaRPr lang="en-US" sz="1800" dirty="0"/>
          </a:p>
        </p:txBody>
      </p:sp>
      <p:sp>
        <p:nvSpPr>
          <p:cNvPr id="7" name="Título 6"/>
          <p:cNvSpPr>
            <a:spLocks noGrp="1"/>
          </p:cNvSpPr>
          <p:nvPr>
            <p:ph type="title"/>
          </p:nvPr>
        </p:nvSpPr>
        <p:spPr>
          <a:xfrm>
            <a:off x="492194" y="402465"/>
            <a:ext cx="7772400" cy="523220"/>
          </a:xfrm>
        </p:spPr>
        <p:txBody>
          <a:bodyPr/>
          <a:lstStyle/>
          <a:p>
            <a:r>
              <a:rPr lang="en-US" dirty="0" smtClean="0"/>
              <a:t>REDES SOCIALES</a:t>
            </a:r>
            <a:endParaRPr lang="en-US" dirty="0"/>
          </a:p>
        </p:txBody>
      </p:sp>
      <p:sp>
        <p:nvSpPr>
          <p:cNvPr id="21" name="Rectángulo 20"/>
          <p:cNvSpPr/>
          <p:nvPr/>
        </p:nvSpPr>
        <p:spPr>
          <a:xfrm>
            <a:off x="5943600" y="2727332"/>
            <a:ext cx="2903100" cy="1569660"/>
          </a:xfrm>
          <a:prstGeom prst="rect">
            <a:avLst/>
          </a:prstGeom>
        </p:spPr>
        <p:txBody>
          <a:bodyPr wrap="square">
            <a:spAutoFit/>
          </a:bodyPr>
          <a:lstStyle/>
          <a:p>
            <a:r>
              <a:rPr lang="es-ES" sz="2400" b="1" dirty="0" err="1" smtClean="0">
                <a:solidFill>
                  <a:srgbClr val="6C6463"/>
                </a:solidFill>
                <a:cs typeface="Gill Sans MT"/>
              </a:rPr>
              <a:t>Tik</a:t>
            </a:r>
            <a:r>
              <a:rPr lang="es-ES" sz="2400" b="1" dirty="0" smtClean="0">
                <a:solidFill>
                  <a:srgbClr val="6C6463"/>
                </a:solidFill>
                <a:cs typeface="Gill Sans MT"/>
              </a:rPr>
              <a:t> </a:t>
            </a:r>
            <a:r>
              <a:rPr lang="es-ES" sz="2400" b="1" dirty="0" err="1">
                <a:solidFill>
                  <a:srgbClr val="6C6463"/>
                </a:solidFill>
                <a:cs typeface="Gill Sans MT"/>
              </a:rPr>
              <a:t>Tok</a:t>
            </a:r>
            <a:r>
              <a:rPr lang="es-ES" sz="2400" b="1" dirty="0">
                <a:solidFill>
                  <a:srgbClr val="6C6463"/>
                </a:solidFill>
                <a:cs typeface="Gill Sans MT"/>
              </a:rPr>
              <a:t> </a:t>
            </a:r>
            <a:r>
              <a:rPr lang="es-ES" sz="2400" dirty="0">
                <a:solidFill>
                  <a:srgbClr val="6C6463"/>
                </a:solidFill>
                <a:cs typeface="Gill Sans MT"/>
              </a:rPr>
              <a:t>es una de las apps más descargadas en el mundo (según Sensor </a:t>
            </a:r>
            <a:r>
              <a:rPr lang="es-ES" sz="2400" dirty="0" err="1" smtClean="0">
                <a:solidFill>
                  <a:srgbClr val="6C6463"/>
                </a:solidFill>
                <a:cs typeface="Gill Sans MT"/>
              </a:rPr>
              <a:t>Power</a:t>
            </a:r>
            <a:r>
              <a:rPr lang="es-ES" sz="2400" dirty="0" smtClean="0">
                <a:solidFill>
                  <a:srgbClr val="6C6463"/>
                </a:solidFill>
                <a:cs typeface="Gill Sans MT"/>
              </a:rPr>
              <a:t>.</a:t>
            </a:r>
            <a:endParaRPr lang="es-ES_tradnl" dirty="0"/>
          </a:p>
        </p:txBody>
      </p:sp>
    </p:spTree>
    <p:extLst>
      <p:ext uri="{BB962C8B-B14F-4D97-AF65-F5344CB8AC3E}">
        <p14:creationId xmlns:p14="http://schemas.microsoft.com/office/powerpoint/2010/main" val="256375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25</a:t>
            </a:fld>
            <a:endParaRPr lang="en-US"/>
          </a:p>
        </p:txBody>
      </p:sp>
      <p:sp>
        <p:nvSpPr>
          <p:cNvPr id="7" name="Título 6"/>
          <p:cNvSpPr>
            <a:spLocks noGrp="1"/>
          </p:cNvSpPr>
          <p:nvPr>
            <p:ph type="title"/>
          </p:nvPr>
        </p:nvSpPr>
        <p:spPr>
          <a:xfrm>
            <a:off x="24832" y="228600"/>
            <a:ext cx="8229600" cy="523220"/>
          </a:xfrm>
        </p:spPr>
        <p:txBody>
          <a:bodyPr/>
          <a:lstStyle/>
          <a:p>
            <a:r>
              <a:rPr lang="en-US" dirty="0" smtClean="0"/>
              <a:t>FORMATOS Y HERRAMIENTAS POR CANAL</a:t>
            </a:r>
            <a:endParaRPr lang="en-US" dirty="0"/>
          </a:p>
        </p:txBody>
      </p:sp>
      <p:sp>
        <p:nvSpPr>
          <p:cNvPr id="10" name="Rectángulo 9"/>
          <p:cNvSpPr/>
          <p:nvPr/>
        </p:nvSpPr>
        <p:spPr>
          <a:xfrm>
            <a:off x="5966612" y="1971020"/>
            <a:ext cx="3101188" cy="4549914"/>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ES" b="1" dirty="0">
                <a:solidFill>
                  <a:schemeClr val="lt1"/>
                </a:solidFill>
                <a:latin typeface="Calibri" charset="0"/>
                <a:ea typeface="Calibri" charset="0"/>
                <a:cs typeface="Times New Roman" charset="0"/>
              </a:rPr>
              <a:t>Instagram</a:t>
            </a:r>
            <a:endParaRPr lang="es-ES_tradnl" b="1" dirty="0">
              <a:solidFill>
                <a:schemeClr val="lt1"/>
              </a:solidFill>
              <a:latin typeface="Calibri" charset="0"/>
              <a:ea typeface="Calibri" charset="0"/>
              <a:cs typeface="Times New Roman" charset="0"/>
            </a:endParaRPr>
          </a:p>
          <a:p>
            <a:pPr marL="285750" indent="-285750">
              <a:buFont typeface="Arial" charset="0"/>
              <a:buChar char="•"/>
            </a:pPr>
            <a:r>
              <a:rPr lang="es-ES" dirty="0">
                <a:solidFill>
                  <a:schemeClr val="lt1"/>
                </a:solidFill>
                <a:latin typeface="Calibri" charset="0"/>
                <a:ea typeface="Calibri" charset="0"/>
                <a:cs typeface="Times New Roman" charset="0"/>
              </a:rPr>
              <a:t>Imágenes</a:t>
            </a:r>
            <a:endParaRPr lang="es-ES_tradnl" dirty="0">
              <a:solidFill>
                <a:schemeClr val="lt1"/>
              </a:solidFill>
              <a:latin typeface="Calibri" charset="0"/>
              <a:ea typeface="Calibri" charset="0"/>
              <a:cs typeface="Times New Roman" charset="0"/>
            </a:endParaRPr>
          </a:p>
          <a:p>
            <a:pPr marL="285750" indent="-285750">
              <a:buFont typeface="Arial" charset="0"/>
              <a:buChar char="•"/>
            </a:pPr>
            <a:r>
              <a:rPr lang="es-ES" dirty="0">
                <a:solidFill>
                  <a:schemeClr val="lt1"/>
                </a:solidFill>
                <a:latin typeface="Calibri" charset="0"/>
                <a:ea typeface="Calibri" charset="0"/>
                <a:cs typeface="Times New Roman" charset="0"/>
              </a:rPr>
              <a:t>Álbumes (carrusel)</a:t>
            </a:r>
            <a:endParaRPr lang="es-ES_tradnl" dirty="0">
              <a:solidFill>
                <a:schemeClr val="lt1"/>
              </a:solidFill>
              <a:latin typeface="Calibri" charset="0"/>
              <a:ea typeface="Calibri" charset="0"/>
              <a:cs typeface="Times New Roman" charset="0"/>
            </a:endParaRPr>
          </a:p>
          <a:p>
            <a:pPr marL="285750" indent="-285750">
              <a:buFont typeface="Arial" charset="0"/>
              <a:buChar char="•"/>
            </a:pPr>
            <a:r>
              <a:rPr lang="es-ES" dirty="0">
                <a:solidFill>
                  <a:schemeClr val="lt1"/>
                </a:solidFill>
                <a:latin typeface="Calibri" charset="0"/>
                <a:ea typeface="Calibri" charset="0"/>
                <a:cs typeface="Times New Roman" charset="0"/>
              </a:rPr>
              <a:t>Videos cortos</a:t>
            </a:r>
            <a:endParaRPr lang="es-ES_tradnl" dirty="0">
              <a:solidFill>
                <a:schemeClr val="lt1"/>
              </a:solidFill>
              <a:latin typeface="Calibri" charset="0"/>
              <a:ea typeface="Calibri" charset="0"/>
              <a:cs typeface="Times New Roman" charset="0"/>
            </a:endParaRPr>
          </a:p>
          <a:p>
            <a:pPr marL="285750" indent="-285750">
              <a:buFont typeface="Arial" charset="0"/>
              <a:buChar char="•"/>
            </a:pPr>
            <a:r>
              <a:rPr lang="es-ES" dirty="0">
                <a:solidFill>
                  <a:schemeClr val="lt1"/>
                </a:solidFill>
                <a:latin typeface="Calibri" charset="0"/>
                <a:ea typeface="Calibri" charset="0"/>
                <a:cs typeface="Times New Roman" charset="0"/>
              </a:rPr>
              <a:t>Boomerang (.</a:t>
            </a:r>
            <a:r>
              <a:rPr lang="es-ES" dirty="0" err="1">
                <a:solidFill>
                  <a:schemeClr val="lt1"/>
                </a:solidFill>
                <a:latin typeface="Calibri" charset="0"/>
                <a:ea typeface="Calibri" charset="0"/>
                <a:cs typeface="Times New Roman" charset="0"/>
              </a:rPr>
              <a:t>gif</a:t>
            </a:r>
            <a:r>
              <a:rPr lang="es-ES" dirty="0" smtClean="0">
                <a:solidFill>
                  <a:schemeClr val="lt1"/>
                </a:solidFill>
                <a:latin typeface="Calibri" charset="0"/>
                <a:ea typeface="Calibri" charset="0"/>
                <a:cs typeface="Times New Roman" charset="0"/>
              </a:rPr>
              <a:t>)</a:t>
            </a:r>
          </a:p>
          <a:p>
            <a:pPr marL="285750" indent="-285750">
              <a:buFont typeface="Arial" charset="0"/>
              <a:buChar char="•"/>
            </a:pPr>
            <a:r>
              <a:rPr lang="es-ES" dirty="0" smtClean="0">
                <a:latin typeface="Calibri" charset="0"/>
                <a:ea typeface="Calibri" charset="0"/>
                <a:cs typeface="Times New Roman" charset="0"/>
              </a:rPr>
              <a:t>Mensaje directo</a:t>
            </a:r>
          </a:p>
          <a:p>
            <a:pPr marL="285750" indent="-285750">
              <a:buFont typeface="Arial" charset="0"/>
              <a:buChar char="•"/>
            </a:pPr>
            <a:r>
              <a:rPr lang="es-ES" dirty="0" smtClean="0">
                <a:solidFill>
                  <a:schemeClr val="lt1"/>
                </a:solidFill>
                <a:latin typeface="Calibri" charset="0"/>
                <a:ea typeface="Calibri" charset="0"/>
                <a:cs typeface="Times New Roman" charset="0"/>
              </a:rPr>
              <a:t>Enlaces (link)</a:t>
            </a:r>
            <a:endParaRPr lang="es-ES_tradnl" dirty="0">
              <a:solidFill>
                <a:schemeClr val="lt1"/>
              </a:solidFill>
              <a:latin typeface="Calibri" charset="0"/>
              <a:ea typeface="Calibri" charset="0"/>
              <a:cs typeface="Times New Roman" charset="0"/>
            </a:endParaRPr>
          </a:p>
          <a:p>
            <a:r>
              <a:rPr lang="es-ES" b="1" dirty="0">
                <a:solidFill>
                  <a:schemeClr val="lt1"/>
                </a:solidFill>
                <a:latin typeface="Calibri" charset="0"/>
                <a:ea typeface="Calibri" charset="0"/>
                <a:cs typeface="Times New Roman" charset="0"/>
              </a:rPr>
              <a:t> </a:t>
            </a:r>
            <a:endParaRPr lang="es-ES_tradnl" b="1" dirty="0">
              <a:solidFill>
                <a:schemeClr val="lt1"/>
              </a:solidFill>
              <a:latin typeface="Calibri" charset="0"/>
              <a:ea typeface="Calibri" charset="0"/>
              <a:cs typeface="Times New Roman" charset="0"/>
            </a:endParaRPr>
          </a:p>
          <a:p>
            <a:r>
              <a:rPr lang="es-ES" b="1" dirty="0">
                <a:solidFill>
                  <a:schemeClr val="lt1"/>
                </a:solidFill>
                <a:latin typeface="Calibri" charset="0"/>
                <a:ea typeface="Calibri" charset="0"/>
                <a:cs typeface="Times New Roman" charset="0"/>
              </a:rPr>
              <a:t>Instagram </a:t>
            </a:r>
            <a:r>
              <a:rPr lang="es-ES" b="1" dirty="0" err="1" smtClean="0">
                <a:solidFill>
                  <a:schemeClr val="lt1"/>
                </a:solidFill>
                <a:latin typeface="Calibri" charset="0"/>
                <a:ea typeface="Calibri" charset="0"/>
                <a:cs typeface="Times New Roman" charset="0"/>
              </a:rPr>
              <a:t>stories</a:t>
            </a:r>
            <a:r>
              <a:rPr lang="es-ES" b="1" dirty="0" smtClean="0">
                <a:solidFill>
                  <a:schemeClr val="lt1"/>
                </a:solidFill>
                <a:latin typeface="Calibri" charset="0"/>
                <a:ea typeface="Calibri" charset="0"/>
                <a:cs typeface="Times New Roman" charset="0"/>
              </a:rPr>
              <a:t> (temporales)</a:t>
            </a:r>
            <a:endParaRPr lang="es-ES_tradnl" b="1" dirty="0">
              <a:solidFill>
                <a:schemeClr val="lt1"/>
              </a:solidFill>
              <a:latin typeface="Calibri" charset="0"/>
              <a:ea typeface="Calibri" charset="0"/>
              <a:cs typeface="Times New Roman" charset="0"/>
            </a:endParaRPr>
          </a:p>
          <a:p>
            <a:pPr marL="285750" indent="-285750">
              <a:buFont typeface="Arial" charset="0"/>
              <a:buChar char="•"/>
            </a:pPr>
            <a:r>
              <a:rPr lang="es-ES" dirty="0" smtClean="0">
                <a:solidFill>
                  <a:schemeClr val="lt1"/>
                </a:solidFill>
                <a:latin typeface="Calibri" charset="0"/>
                <a:ea typeface="Calibri" charset="0"/>
                <a:cs typeface="Times New Roman" charset="0"/>
              </a:rPr>
              <a:t>Videos cortos</a:t>
            </a:r>
            <a:endParaRPr lang="es-ES_tradnl" dirty="0">
              <a:solidFill>
                <a:schemeClr val="lt1"/>
              </a:solidFill>
              <a:latin typeface="Calibri" charset="0"/>
              <a:ea typeface="Calibri" charset="0"/>
              <a:cs typeface="Times New Roman" charset="0"/>
            </a:endParaRPr>
          </a:p>
          <a:p>
            <a:pPr marL="285750" indent="-285750">
              <a:buFont typeface="Arial" charset="0"/>
              <a:buChar char="•"/>
            </a:pPr>
            <a:r>
              <a:rPr lang="es-ES" dirty="0">
                <a:solidFill>
                  <a:schemeClr val="lt1"/>
                </a:solidFill>
                <a:latin typeface="Calibri" charset="0"/>
                <a:ea typeface="Calibri" charset="0"/>
                <a:cs typeface="Times New Roman" charset="0"/>
              </a:rPr>
              <a:t>Transmisiones en vivo</a:t>
            </a:r>
            <a:endParaRPr lang="es-ES_tradnl" dirty="0">
              <a:solidFill>
                <a:schemeClr val="lt1"/>
              </a:solidFill>
              <a:latin typeface="Calibri" charset="0"/>
              <a:ea typeface="Calibri" charset="0"/>
              <a:cs typeface="Times New Roman" charset="0"/>
            </a:endParaRPr>
          </a:p>
          <a:p>
            <a:pPr marL="285750" indent="-285750">
              <a:buFont typeface="Arial" charset="0"/>
              <a:buChar char="•"/>
            </a:pPr>
            <a:r>
              <a:rPr lang="es-ES" dirty="0" smtClean="0">
                <a:solidFill>
                  <a:schemeClr val="lt1"/>
                </a:solidFill>
                <a:latin typeface="Calibri" charset="0"/>
                <a:ea typeface="Calibri" charset="0"/>
                <a:cs typeface="Times New Roman" charset="0"/>
              </a:rPr>
              <a:t>Encuestas</a:t>
            </a:r>
          </a:p>
          <a:p>
            <a:pPr marL="285750" indent="-285750">
              <a:buFont typeface="Arial" charset="0"/>
              <a:buChar char="•"/>
            </a:pPr>
            <a:r>
              <a:rPr lang="es-ES" dirty="0" err="1" smtClean="0">
                <a:latin typeface="Calibri" charset="0"/>
                <a:ea typeface="Calibri" charset="0"/>
                <a:cs typeface="Times New Roman" charset="0"/>
              </a:rPr>
              <a:t>Gif</a:t>
            </a:r>
            <a:endParaRPr lang="es-ES" dirty="0">
              <a:solidFill>
                <a:schemeClr val="lt1"/>
              </a:solidFill>
              <a:latin typeface="Calibri" charset="0"/>
              <a:ea typeface="Calibri" charset="0"/>
              <a:cs typeface="Times New Roman" charset="0"/>
            </a:endParaRPr>
          </a:p>
          <a:p>
            <a:endParaRPr lang="es-ES" b="1" dirty="0">
              <a:solidFill>
                <a:schemeClr val="lt1"/>
              </a:solidFill>
              <a:latin typeface="Calibri" charset="0"/>
              <a:ea typeface="Calibri" charset="0"/>
              <a:cs typeface="Times New Roman" charset="0"/>
            </a:endParaRPr>
          </a:p>
          <a:p>
            <a:r>
              <a:rPr lang="es-ES" b="1" dirty="0">
                <a:solidFill>
                  <a:schemeClr val="lt1"/>
                </a:solidFill>
                <a:latin typeface="Calibri" charset="0"/>
                <a:ea typeface="Calibri" charset="0"/>
                <a:cs typeface="Times New Roman" charset="0"/>
              </a:rPr>
              <a:t>Instagram TV</a:t>
            </a:r>
          </a:p>
          <a:p>
            <a:pPr marL="285750" indent="-285750">
              <a:buFont typeface="Arial" charset="0"/>
              <a:buChar char="•"/>
            </a:pPr>
            <a:r>
              <a:rPr lang="es-ES" dirty="0">
                <a:solidFill>
                  <a:schemeClr val="lt1"/>
                </a:solidFill>
                <a:latin typeface="Calibri" charset="0"/>
                <a:ea typeface="Calibri" charset="0"/>
                <a:cs typeface="Times New Roman" charset="0"/>
              </a:rPr>
              <a:t>Videos largos</a:t>
            </a:r>
            <a:endParaRPr lang="es-ES_tradnl" dirty="0">
              <a:solidFill>
                <a:schemeClr val="lt1"/>
              </a:solidFill>
              <a:latin typeface="Calibri" charset="0"/>
              <a:ea typeface="Calibri" charset="0"/>
              <a:cs typeface="Times New Roman" charset="0"/>
            </a:endParaRPr>
          </a:p>
        </p:txBody>
      </p:sp>
      <p:sp>
        <p:nvSpPr>
          <p:cNvPr id="2" name="Rectángulo 1"/>
          <p:cNvSpPr/>
          <p:nvPr/>
        </p:nvSpPr>
        <p:spPr>
          <a:xfrm>
            <a:off x="310339" y="3045949"/>
            <a:ext cx="2981326" cy="3659651"/>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spcAft>
                <a:spcPts val="0"/>
              </a:spcAft>
            </a:pPr>
            <a:r>
              <a:rPr lang="es-ES" b="1" dirty="0" smtClean="0">
                <a:latin typeface="Calibri" charset="0"/>
                <a:ea typeface="Calibri" charset="0"/>
                <a:cs typeface="Times New Roman" charset="0"/>
              </a:rPr>
              <a:t>Facebook</a:t>
            </a:r>
          </a:p>
          <a:p>
            <a:pPr marL="342900" lvl="0" indent="-342900">
              <a:spcAft>
                <a:spcPts val="0"/>
              </a:spcAft>
              <a:buFont typeface="Symbol" charset="2"/>
              <a:buChar char=""/>
            </a:pPr>
            <a:r>
              <a:rPr lang="es-ES" dirty="0" smtClean="0">
                <a:latin typeface="Calibri" charset="0"/>
                <a:ea typeface="Calibri" charset="0"/>
                <a:cs typeface="Times New Roman" charset="0"/>
              </a:rPr>
              <a:t>Texto</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a:latin typeface="Calibri" charset="0"/>
                <a:ea typeface="Calibri" charset="0"/>
                <a:cs typeface="Times New Roman" charset="0"/>
              </a:rPr>
              <a:t>Encuestas</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a:latin typeface="Calibri" charset="0"/>
                <a:ea typeface="Calibri" charset="0"/>
                <a:cs typeface="Times New Roman" charset="0"/>
              </a:rPr>
              <a:t>Imágenes</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err="1">
                <a:latin typeface="Calibri" charset="0"/>
                <a:ea typeface="Calibri" charset="0"/>
                <a:cs typeface="Times New Roman" charset="0"/>
              </a:rPr>
              <a:t>Gif</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a:latin typeface="Calibri" charset="0"/>
                <a:ea typeface="Calibri" charset="0"/>
                <a:cs typeface="Times New Roman" charset="0"/>
              </a:rPr>
              <a:t>Videos (enlace o subidos directo)</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a:latin typeface="Calibri" charset="0"/>
                <a:ea typeface="Calibri" charset="0"/>
                <a:cs typeface="Times New Roman" charset="0"/>
              </a:rPr>
              <a:t>Notas (textos largos</a:t>
            </a:r>
            <a:r>
              <a:rPr lang="es-ES" dirty="0" smtClean="0">
                <a:latin typeface="Calibri" charset="0"/>
                <a:ea typeface="Calibri" charset="0"/>
                <a:cs typeface="Times New Roman" charset="0"/>
              </a:rPr>
              <a:t>)</a:t>
            </a:r>
            <a:endParaRPr lang="es-ES_tradnl" dirty="0" smtClean="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Eventos </a:t>
            </a:r>
          </a:p>
          <a:p>
            <a:pPr marL="342900" lvl="0" indent="-342900">
              <a:spcAft>
                <a:spcPts val="0"/>
              </a:spcAft>
              <a:buFont typeface="Symbol" charset="2"/>
              <a:buChar char=""/>
            </a:pPr>
            <a:r>
              <a:rPr lang="es-ES" dirty="0" smtClean="0">
                <a:latin typeface="Calibri" charset="0"/>
                <a:ea typeface="Calibri" charset="0"/>
                <a:cs typeface="Times New Roman" charset="0"/>
              </a:rPr>
              <a:t>Transmisiones </a:t>
            </a:r>
            <a:r>
              <a:rPr lang="es-ES" dirty="0">
                <a:latin typeface="Calibri" charset="0"/>
                <a:ea typeface="Calibri" charset="0"/>
                <a:cs typeface="Times New Roman" charset="0"/>
              </a:rPr>
              <a:t>en </a:t>
            </a:r>
            <a:r>
              <a:rPr lang="es-ES" dirty="0" smtClean="0">
                <a:latin typeface="Calibri" charset="0"/>
                <a:ea typeface="Calibri" charset="0"/>
                <a:cs typeface="Times New Roman" charset="0"/>
              </a:rPr>
              <a:t>vivo </a:t>
            </a:r>
          </a:p>
          <a:p>
            <a:pPr marL="342900" lvl="0" indent="-342900">
              <a:spcAft>
                <a:spcPts val="0"/>
              </a:spcAft>
              <a:buFont typeface="Symbol" charset="2"/>
              <a:buChar char=""/>
            </a:pPr>
            <a:r>
              <a:rPr lang="es-ES" dirty="0" smtClean="0">
                <a:latin typeface="Calibri" charset="0"/>
                <a:ea typeface="Calibri" charset="0"/>
                <a:cs typeface="Times New Roman" charset="0"/>
              </a:rPr>
              <a:t>Mensaje directo</a:t>
            </a:r>
          </a:p>
          <a:p>
            <a:pPr marL="342900" lvl="0" indent="-342900">
              <a:spcAft>
                <a:spcPts val="0"/>
              </a:spcAft>
              <a:buFont typeface="Symbol" charset="2"/>
              <a:buChar char=""/>
            </a:pPr>
            <a:r>
              <a:rPr lang="es-ES" dirty="0" smtClean="0">
                <a:latin typeface="Calibri" charset="0"/>
                <a:ea typeface="Calibri" charset="0"/>
                <a:cs typeface="Times New Roman" charset="0"/>
              </a:rPr>
              <a:t>Audio</a:t>
            </a:r>
          </a:p>
          <a:p>
            <a:pPr marL="342900" lvl="0" indent="-342900">
              <a:spcAft>
                <a:spcPts val="0"/>
              </a:spcAft>
              <a:buFont typeface="Symbol" charset="2"/>
              <a:buChar char=""/>
            </a:pPr>
            <a:r>
              <a:rPr lang="es-ES" dirty="0" smtClean="0">
                <a:latin typeface="Calibri" charset="0"/>
                <a:ea typeface="Calibri" charset="0"/>
                <a:cs typeface="Times New Roman" charset="0"/>
              </a:rPr>
              <a:t>Enlaces (link)</a:t>
            </a:r>
            <a:endParaRPr lang="en-US" dirty="0"/>
          </a:p>
        </p:txBody>
      </p:sp>
      <p:sp>
        <p:nvSpPr>
          <p:cNvPr id="8" name="Rectángulo 7"/>
          <p:cNvSpPr/>
          <p:nvPr/>
        </p:nvSpPr>
        <p:spPr>
          <a:xfrm>
            <a:off x="660208" y="1049964"/>
            <a:ext cx="1690689" cy="1641634"/>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spcAft>
                <a:spcPts val="0"/>
              </a:spcAft>
            </a:pPr>
            <a:r>
              <a:rPr lang="es-ES" b="1" dirty="0" smtClean="0">
                <a:latin typeface="Calibri" charset="0"/>
                <a:ea typeface="Calibri" charset="0"/>
                <a:cs typeface="Times New Roman" charset="0"/>
              </a:rPr>
              <a:t>Sitio web</a:t>
            </a:r>
          </a:p>
          <a:p>
            <a:pPr marL="342900" lvl="0" indent="-342900">
              <a:spcAft>
                <a:spcPts val="0"/>
              </a:spcAft>
              <a:buFont typeface="Symbol" charset="2"/>
              <a:buChar char=""/>
            </a:pPr>
            <a:r>
              <a:rPr lang="es-ES" dirty="0" smtClean="0">
                <a:latin typeface="Calibri" charset="0"/>
                <a:ea typeface="Calibri" charset="0"/>
                <a:cs typeface="Times New Roman" charset="0"/>
              </a:rPr>
              <a:t>Texto </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Imágenes</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Videos</a:t>
            </a:r>
          </a:p>
          <a:p>
            <a:pPr marL="342900" lvl="0" indent="-342900">
              <a:spcAft>
                <a:spcPts val="0"/>
              </a:spcAft>
              <a:buFont typeface="Symbol" charset="2"/>
              <a:buChar char=""/>
            </a:pPr>
            <a:r>
              <a:rPr lang="es-ES" dirty="0" smtClean="0">
                <a:latin typeface="Calibri" charset="0"/>
                <a:ea typeface="Calibri" charset="0"/>
                <a:cs typeface="Times New Roman" charset="0"/>
              </a:rPr>
              <a:t>Audio</a:t>
            </a:r>
          </a:p>
          <a:p>
            <a:pPr marL="342900" lvl="0" indent="-342900">
              <a:spcAft>
                <a:spcPts val="0"/>
              </a:spcAft>
              <a:buFont typeface="Symbol" charset="2"/>
              <a:buChar char=""/>
            </a:pPr>
            <a:r>
              <a:rPr lang="es-ES" dirty="0" smtClean="0">
                <a:latin typeface="Calibri" charset="0"/>
                <a:ea typeface="Calibri" charset="0"/>
                <a:cs typeface="Times New Roman" charset="0"/>
              </a:rPr>
              <a:t>Biblioteca </a:t>
            </a:r>
          </a:p>
        </p:txBody>
      </p:sp>
      <p:sp>
        <p:nvSpPr>
          <p:cNvPr id="11" name="Rectángulo 10"/>
          <p:cNvSpPr/>
          <p:nvPr/>
        </p:nvSpPr>
        <p:spPr>
          <a:xfrm>
            <a:off x="3448040" y="1063827"/>
            <a:ext cx="2209800" cy="3000170"/>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spcAft>
                <a:spcPts val="0"/>
              </a:spcAft>
            </a:pPr>
            <a:r>
              <a:rPr lang="es-ES" b="1" dirty="0" smtClean="0">
                <a:latin typeface="Calibri" charset="0"/>
                <a:ea typeface="Calibri" charset="0"/>
                <a:cs typeface="Times New Roman" charset="0"/>
              </a:rPr>
              <a:t>Twitter</a:t>
            </a:r>
          </a:p>
          <a:p>
            <a:pPr marL="342900" lvl="0" indent="-342900">
              <a:spcAft>
                <a:spcPts val="0"/>
              </a:spcAft>
              <a:buFont typeface="Symbol" charset="2"/>
              <a:buChar char=""/>
            </a:pPr>
            <a:r>
              <a:rPr lang="es-ES" dirty="0" smtClean="0">
                <a:latin typeface="Calibri" charset="0"/>
                <a:ea typeface="Calibri" charset="0"/>
                <a:cs typeface="Times New Roman" charset="0"/>
              </a:rPr>
              <a:t>Texto (Tweets e hilos)</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Imágenes</a:t>
            </a:r>
          </a:p>
          <a:p>
            <a:pPr marL="342900" lvl="0" indent="-342900">
              <a:spcAft>
                <a:spcPts val="0"/>
              </a:spcAft>
              <a:buFont typeface="Symbol" charset="2"/>
              <a:buChar char=""/>
            </a:pPr>
            <a:r>
              <a:rPr lang="es-ES" dirty="0" err="1" smtClean="0">
                <a:latin typeface="Calibri" charset="0"/>
                <a:ea typeface="Calibri" charset="0"/>
                <a:cs typeface="Times New Roman" charset="0"/>
              </a:rPr>
              <a:t>Gif</a:t>
            </a:r>
            <a:endParaRPr lang="es-ES_tradnl" dirty="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Videos (2:20 min)</a:t>
            </a:r>
          </a:p>
          <a:p>
            <a:pPr marL="342900" lvl="0" indent="-342900">
              <a:spcAft>
                <a:spcPts val="0"/>
              </a:spcAft>
              <a:buFont typeface="Symbol" charset="2"/>
              <a:buChar char=""/>
            </a:pPr>
            <a:r>
              <a:rPr lang="es-ES" dirty="0" smtClean="0">
                <a:latin typeface="Calibri" charset="0"/>
                <a:ea typeface="Calibri" charset="0"/>
                <a:cs typeface="Times New Roman" charset="0"/>
              </a:rPr>
              <a:t>Encuestas</a:t>
            </a:r>
          </a:p>
          <a:p>
            <a:pPr marL="342900" lvl="0" indent="-342900">
              <a:spcAft>
                <a:spcPts val="0"/>
              </a:spcAft>
              <a:buFont typeface="Symbol" charset="2"/>
              <a:buChar char=""/>
            </a:pPr>
            <a:r>
              <a:rPr lang="es-ES" dirty="0" smtClean="0">
                <a:latin typeface="Calibri" charset="0"/>
                <a:ea typeface="Calibri" charset="0"/>
                <a:cs typeface="Times New Roman" charset="0"/>
              </a:rPr>
              <a:t>Momentos </a:t>
            </a:r>
          </a:p>
          <a:p>
            <a:pPr marL="342900" lvl="0" indent="-342900">
              <a:spcAft>
                <a:spcPts val="0"/>
              </a:spcAft>
              <a:buFont typeface="Symbol" charset="2"/>
              <a:buChar char=""/>
            </a:pPr>
            <a:r>
              <a:rPr lang="es-ES" dirty="0" smtClean="0">
                <a:latin typeface="Calibri" charset="0"/>
                <a:ea typeface="Calibri" charset="0"/>
                <a:cs typeface="Times New Roman" charset="0"/>
              </a:rPr>
              <a:t>Mensaje directo</a:t>
            </a:r>
          </a:p>
          <a:p>
            <a:pPr marL="342900" lvl="0" indent="-342900">
              <a:spcAft>
                <a:spcPts val="0"/>
              </a:spcAft>
              <a:buFont typeface="Symbol" charset="2"/>
              <a:buChar char=""/>
            </a:pPr>
            <a:r>
              <a:rPr lang="es-ES" dirty="0" smtClean="0">
                <a:latin typeface="Calibri" charset="0"/>
                <a:ea typeface="Calibri" charset="0"/>
                <a:cs typeface="Times New Roman" charset="0"/>
              </a:rPr>
              <a:t>Audio</a:t>
            </a:r>
          </a:p>
          <a:p>
            <a:pPr marL="342900" lvl="0" indent="-342900">
              <a:spcAft>
                <a:spcPts val="0"/>
              </a:spcAft>
              <a:buFont typeface="Symbol" charset="2"/>
              <a:buChar char=""/>
            </a:pPr>
            <a:r>
              <a:rPr lang="es-ES" dirty="0" smtClean="0">
                <a:latin typeface="Calibri" charset="0"/>
                <a:ea typeface="Calibri" charset="0"/>
                <a:cs typeface="Times New Roman" charset="0"/>
              </a:rPr>
              <a:t>Enlaces (link)</a:t>
            </a:r>
          </a:p>
        </p:txBody>
      </p:sp>
      <p:sp>
        <p:nvSpPr>
          <p:cNvPr id="12" name="Rectángulo 11"/>
          <p:cNvSpPr/>
          <p:nvPr/>
        </p:nvSpPr>
        <p:spPr>
          <a:xfrm>
            <a:off x="6858000" y="197224"/>
            <a:ext cx="2209800" cy="1641634"/>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spcAft>
                <a:spcPts val="0"/>
              </a:spcAft>
            </a:pPr>
            <a:r>
              <a:rPr lang="es-ES" b="1" dirty="0" err="1" smtClean="0">
                <a:latin typeface="Calibri" charset="0"/>
                <a:ea typeface="Calibri" charset="0"/>
                <a:cs typeface="Times New Roman" charset="0"/>
              </a:rPr>
              <a:t>Youtube</a:t>
            </a:r>
            <a:endParaRPr lang="es-ES" b="1" dirty="0" smtClean="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Videos largos</a:t>
            </a:r>
          </a:p>
          <a:p>
            <a:pPr marL="342900" lvl="0" indent="-342900">
              <a:spcAft>
                <a:spcPts val="0"/>
              </a:spcAft>
              <a:buFont typeface="Symbol" charset="2"/>
              <a:buChar char=""/>
            </a:pPr>
            <a:r>
              <a:rPr lang="es-ES" dirty="0" smtClean="0">
                <a:latin typeface="Calibri" charset="0"/>
                <a:ea typeface="Calibri" charset="0"/>
                <a:cs typeface="Times New Roman" charset="0"/>
              </a:rPr>
              <a:t>Transmisiones en vivo</a:t>
            </a:r>
          </a:p>
          <a:p>
            <a:pPr marL="342900" lvl="0" indent="-342900">
              <a:spcAft>
                <a:spcPts val="0"/>
              </a:spcAft>
              <a:buFont typeface="Symbol" charset="2"/>
              <a:buChar char=""/>
            </a:pPr>
            <a:r>
              <a:rPr lang="es-ES" dirty="0" smtClean="0">
                <a:latin typeface="Calibri" charset="0"/>
                <a:ea typeface="Calibri" charset="0"/>
                <a:cs typeface="Times New Roman" charset="0"/>
              </a:rPr>
              <a:t>Listas de reproducción</a:t>
            </a:r>
          </a:p>
        </p:txBody>
      </p:sp>
      <p:sp>
        <p:nvSpPr>
          <p:cNvPr id="13" name="Rectángulo 12"/>
          <p:cNvSpPr/>
          <p:nvPr/>
        </p:nvSpPr>
        <p:spPr>
          <a:xfrm>
            <a:off x="3600437" y="4435099"/>
            <a:ext cx="2057403" cy="2283948"/>
          </a:xfrm>
          <a:prstGeom prst="rect">
            <a:avLst/>
          </a:prstGeom>
          <a:solidFill>
            <a:srgbClr val="00206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spcAft>
                <a:spcPts val="0"/>
              </a:spcAft>
            </a:pPr>
            <a:r>
              <a:rPr lang="es-ES" b="1" dirty="0" err="1" smtClean="0">
                <a:latin typeface="Calibri" charset="0"/>
                <a:ea typeface="Calibri" charset="0"/>
                <a:cs typeface="Times New Roman" charset="0"/>
              </a:rPr>
              <a:t>Whatsapp</a:t>
            </a:r>
            <a:endParaRPr lang="es-ES" b="1" dirty="0" smtClean="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Chat</a:t>
            </a:r>
          </a:p>
          <a:p>
            <a:pPr marL="342900" lvl="0" indent="-342900">
              <a:spcAft>
                <a:spcPts val="0"/>
              </a:spcAft>
              <a:buFont typeface="Symbol" charset="2"/>
              <a:buChar char=""/>
            </a:pPr>
            <a:r>
              <a:rPr lang="es-ES" dirty="0" smtClean="0">
                <a:latin typeface="Calibri" charset="0"/>
                <a:ea typeface="Calibri" charset="0"/>
                <a:cs typeface="Times New Roman" charset="0"/>
              </a:rPr>
              <a:t>Grupos</a:t>
            </a:r>
          </a:p>
          <a:p>
            <a:pPr marL="342900" lvl="0" indent="-342900">
              <a:spcAft>
                <a:spcPts val="0"/>
              </a:spcAft>
              <a:buFont typeface="Symbol" charset="2"/>
              <a:buChar char=""/>
            </a:pPr>
            <a:r>
              <a:rPr lang="es-ES" dirty="0" smtClean="0">
                <a:latin typeface="Calibri" charset="0"/>
                <a:ea typeface="Calibri" charset="0"/>
                <a:cs typeface="Times New Roman" charset="0"/>
              </a:rPr>
              <a:t>Videos</a:t>
            </a:r>
          </a:p>
          <a:p>
            <a:pPr marL="342900" lvl="0" indent="-342900">
              <a:spcAft>
                <a:spcPts val="0"/>
              </a:spcAft>
              <a:buFont typeface="Symbol" charset="2"/>
              <a:buChar char=""/>
            </a:pPr>
            <a:r>
              <a:rPr lang="es-ES" dirty="0" err="1" smtClean="0">
                <a:latin typeface="Calibri" charset="0"/>
                <a:ea typeface="Calibri" charset="0"/>
                <a:cs typeface="Times New Roman" charset="0"/>
              </a:rPr>
              <a:t>Stickers</a:t>
            </a:r>
            <a:endParaRPr lang="es-ES" dirty="0" smtClean="0">
              <a:latin typeface="Calibri" charset="0"/>
              <a:ea typeface="Calibri" charset="0"/>
              <a:cs typeface="Times New Roman" charset="0"/>
            </a:endParaRPr>
          </a:p>
          <a:p>
            <a:pPr marL="342900" lvl="0" indent="-342900">
              <a:spcAft>
                <a:spcPts val="0"/>
              </a:spcAft>
              <a:buFont typeface="Symbol" charset="2"/>
              <a:buChar char=""/>
            </a:pPr>
            <a:r>
              <a:rPr lang="es-ES" dirty="0" smtClean="0">
                <a:latin typeface="Calibri" charset="0"/>
                <a:ea typeface="Calibri" charset="0"/>
                <a:cs typeface="Times New Roman" charset="0"/>
              </a:rPr>
              <a:t>Imágenes</a:t>
            </a:r>
          </a:p>
          <a:p>
            <a:pPr marL="342900" lvl="0" indent="-342900">
              <a:spcAft>
                <a:spcPts val="0"/>
              </a:spcAft>
              <a:buFont typeface="Symbol" charset="2"/>
              <a:buChar char=""/>
            </a:pPr>
            <a:r>
              <a:rPr lang="es-ES" dirty="0" smtClean="0">
                <a:latin typeface="Calibri" charset="0"/>
                <a:ea typeface="Calibri" charset="0"/>
                <a:cs typeface="Times New Roman" charset="0"/>
              </a:rPr>
              <a:t>Audio</a:t>
            </a:r>
          </a:p>
          <a:p>
            <a:pPr marL="342900" lvl="0" indent="-342900">
              <a:spcAft>
                <a:spcPts val="0"/>
              </a:spcAft>
              <a:buFont typeface="Symbol" charset="2"/>
              <a:buChar char=""/>
            </a:pPr>
            <a:r>
              <a:rPr lang="es-ES" dirty="0" smtClean="0">
                <a:latin typeface="Calibri" charset="0"/>
                <a:ea typeface="Calibri" charset="0"/>
                <a:cs typeface="Times New Roman" charset="0"/>
              </a:rPr>
              <a:t>Enlaces (link)</a:t>
            </a:r>
          </a:p>
        </p:txBody>
      </p:sp>
    </p:spTree>
    <p:extLst>
      <p:ext uri="{BB962C8B-B14F-4D97-AF65-F5344CB8AC3E}">
        <p14:creationId xmlns:p14="http://schemas.microsoft.com/office/powerpoint/2010/main" val="1887431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26</a:t>
            </a:fld>
            <a:endParaRPr lang="en-US"/>
          </a:p>
        </p:txBody>
      </p:sp>
      <p:sp>
        <p:nvSpPr>
          <p:cNvPr id="7" name="Título 6"/>
          <p:cNvSpPr>
            <a:spLocks noGrp="1"/>
          </p:cNvSpPr>
          <p:nvPr>
            <p:ph type="title"/>
          </p:nvPr>
        </p:nvSpPr>
        <p:spPr>
          <a:xfrm>
            <a:off x="337670" y="353499"/>
            <a:ext cx="7772400" cy="523220"/>
          </a:xfrm>
        </p:spPr>
        <p:txBody>
          <a:bodyPr/>
          <a:lstStyle/>
          <a:p>
            <a:r>
              <a:rPr lang="en-US" dirty="0" smtClean="0"/>
              <a:t>IDEAS DE CONTENIDOS POR FORMATO</a:t>
            </a:r>
            <a:endParaRPr lang="en-US" dirty="0"/>
          </a:p>
        </p:txBody>
      </p:sp>
      <p:sp>
        <p:nvSpPr>
          <p:cNvPr id="8" name="Rectángulo 7"/>
          <p:cNvSpPr/>
          <p:nvPr/>
        </p:nvSpPr>
        <p:spPr>
          <a:xfrm>
            <a:off x="333188" y="914400"/>
            <a:ext cx="8636000" cy="5693866"/>
          </a:xfrm>
          <a:prstGeom prst="rect">
            <a:avLst/>
          </a:prstGeom>
        </p:spPr>
        <p:txBody>
          <a:bodyPr wrap="square">
            <a:spAutoFit/>
          </a:bodyPr>
          <a:lstStyle/>
          <a:p>
            <a:r>
              <a:rPr lang="es-ES_tradnl" sz="2800" b="1" dirty="0" smtClean="0">
                <a:solidFill>
                  <a:srgbClr val="6C6463"/>
                </a:solidFill>
                <a:cs typeface="Gill Sans MT"/>
              </a:rPr>
              <a:t>Textos</a:t>
            </a:r>
            <a:r>
              <a:rPr lang="es-ES_tradnl" sz="2800" b="1" dirty="0">
                <a:solidFill>
                  <a:srgbClr val="6C6463"/>
                </a:solidFill>
                <a:cs typeface="Gill Sans MT"/>
              </a:rPr>
              <a:t>:</a:t>
            </a:r>
          </a:p>
          <a:p>
            <a:pPr marL="285750" indent="-285750">
              <a:buFont typeface="Arial" charset="0"/>
              <a:buChar char="•"/>
            </a:pPr>
            <a:endParaRPr lang="es-ES_tradnl" sz="2800" dirty="0">
              <a:solidFill>
                <a:srgbClr val="6C6463"/>
              </a:solidFill>
              <a:cs typeface="Gill Sans MT"/>
            </a:endParaRPr>
          </a:p>
          <a:p>
            <a:pPr marL="285750" indent="-285750">
              <a:buFont typeface="Arial" charset="0"/>
              <a:buChar char="•"/>
            </a:pPr>
            <a:r>
              <a:rPr lang="es-ES" sz="2800" dirty="0">
                <a:solidFill>
                  <a:srgbClr val="6C6463"/>
                </a:solidFill>
                <a:cs typeface="Gill Sans MT"/>
              </a:rPr>
              <a:t>Noticias sobre actividades de la organización y sus </a:t>
            </a:r>
            <a:r>
              <a:rPr lang="es-ES" sz="2800" dirty="0" smtClean="0">
                <a:solidFill>
                  <a:srgbClr val="6C6463"/>
                </a:solidFill>
                <a:cs typeface="Gill Sans MT"/>
              </a:rPr>
              <a:t>resultados</a:t>
            </a:r>
          </a:p>
          <a:p>
            <a:pPr marL="285750" indent="-285750">
              <a:buFont typeface="Arial" charset="0"/>
              <a:buChar char="•"/>
            </a:pPr>
            <a:r>
              <a:rPr lang="es-ES" sz="2800" dirty="0" smtClean="0">
                <a:solidFill>
                  <a:srgbClr val="6C6463"/>
                </a:solidFill>
                <a:cs typeface="Gill Sans MT"/>
              </a:rPr>
              <a:t>Historias de éxito de personas o instituciones apoyadas por la organización</a:t>
            </a:r>
            <a:endParaRPr lang="es-ES_tradnl" sz="2800" dirty="0">
              <a:solidFill>
                <a:srgbClr val="6C6463"/>
              </a:solidFill>
              <a:cs typeface="Gill Sans MT"/>
            </a:endParaRPr>
          </a:p>
          <a:p>
            <a:pPr marL="285750" indent="-285750">
              <a:buFont typeface="Arial" charset="0"/>
              <a:buChar char="•"/>
            </a:pPr>
            <a:r>
              <a:rPr lang="es-ES" sz="2800" dirty="0">
                <a:solidFill>
                  <a:srgbClr val="6C6463"/>
                </a:solidFill>
                <a:cs typeface="Gill Sans MT"/>
              </a:rPr>
              <a:t>Opiniones sobre temas de interés para la </a:t>
            </a:r>
            <a:r>
              <a:rPr lang="es-ES" sz="2800" dirty="0" smtClean="0">
                <a:solidFill>
                  <a:srgbClr val="6C6463"/>
                </a:solidFill>
                <a:cs typeface="Gill Sans MT"/>
              </a:rPr>
              <a:t>organización</a:t>
            </a:r>
          </a:p>
          <a:p>
            <a:pPr marL="285750" indent="-285750">
              <a:buFont typeface="Arial" charset="0"/>
              <a:buChar char="•"/>
            </a:pPr>
            <a:r>
              <a:rPr lang="es-ES" sz="2800" dirty="0" smtClean="0">
                <a:solidFill>
                  <a:srgbClr val="6C6463"/>
                </a:solidFill>
                <a:cs typeface="Gill Sans MT"/>
              </a:rPr>
              <a:t>Información de apoyo: Cómo hacer algo </a:t>
            </a:r>
            <a:r>
              <a:rPr lang="es-ES" sz="2800" i="1" dirty="0" smtClean="0">
                <a:solidFill>
                  <a:srgbClr val="6C6463"/>
                </a:solidFill>
                <a:cs typeface="Gill Sans MT"/>
              </a:rPr>
              <a:t>(Cómo ejerzo un derecho)</a:t>
            </a:r>
          </a:p>
          <a:p>
            <a:pPr marL="285750" indent="-285750">
              <a:buFont typeface="Arial" charset="0"/>
              <a:buChar char="•"/>
            </a:pPr>
            <a:r>
              <a:rPr lang="es-ES" sz="2800" dirty="0" smtClean="0">
                <a:solidFill>
                  <a:srgbClr val="6C6463"/>
                </a:solidFill>
                <a:cs typeface="Gill Sans MT"/>
              </a:rPr>
              <a:t>Colaboraciones </a:t>
            </a:r>
            <a:r>
              <a:rPr lang="es-ES" sz="2800" dirty="0">
                <a:solidFill>
                  <a:srgbClr val="6C6463"/>
                </a:solidFill>
                <a:cs typeface="Gill Sans MT"/>
              </a:rPr>
              <a:t>de </a:t>
            </a:r>
            <a:r>
              <a:rPr lang="es-ES" sz="2800" dirty="0" smtClean="0">
                <a:solidFill>
                  <a:srgbClr val="6C6463"/>
                </a:solidFill>
                <a:cs typeface="Gill Sans MT"/>
              </a:rPr>
              <a:t>personas expertas</a:t>
            </a:r>
          </a:p>
          <a:p>
            <a:pPr marL="285750" indent="-285750">
              <a:buFont typeface="Arial" charset="0"/>
              <a:buChar char="•"/>
            </a:pPr>
            <a:r>
              <a:rPr lang="es-ES" sz="2800" dirty="0" smtClean="0">
                <a:solidFill>
                  <a:srgbClr val="6C6463"/>
                </a:solidFill>
                <a:cs typeface="Gill Sans MT"/>
              </a:rPr>
              <a:t>Preguntas al público para conocer opiniones</a:t>
            </a:r>
          </a:p>
          <a:p>
            <a:pPr marL="285750" indent="-285750">
              <a:buFont typeface="Arial" charset="0"/>
              <a:buChar char="•"/>
            </a:pPr>
            <a:r>
              <a:rPr lang="es-ES" sz="2800" dirty="0" smtClean="0">
                <a:solidFill>
                  <a:srgbClr val="6C6463"/>
                </a:solidFill>
                <a:cs typeface="Gill Sans MT"/>
              </a:rPr>
              <a:t>Historias breves o análisis de información a través de “</a:t>
            </a:r>
            <a:r>
              <a:rPr lang="es-ES" sz="2800" dirty="0" err="1" smtClean="0">
                <a:solidFill>
                  <a:srgbClr val="6C6463"/>
                </a:solidFill>
                <a:cs typeface="Gill Sans MT"/>
              </a:rPr>
              <a:t>threads</a:t>
            </a:r>
            <a:r>
              <a:rPr lang="es-ES" sz="2800" dirty="0" smtClean="0">
                <a:solidFill>
                  <a:srgbClr val="6C6463"/>
                </a:solidFill>
                <a:cs typeface="Gill Sans MT"/>
              </a:rPr>
              <a:t>” (Twitter)</a:t>
            </a:r>
            <a:endParaRPr lang="es-ES_tradnl" dirty="0"/>
          </a:p>
        </p:txBody>
      </p:sp>
    </p:spTree>
    <p:extLst>
      <p:ext uri="{BB962C8B-B14F-4D97-AF65-F5344CB8AC3E}">
        <p14:creationId xmlns:p14="http://schemas.microsoft.com/office/powerpoint/2010/main" val="1014490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27</a:t>
            </a:fld>
            <a:endParaRPr lang="en-US"/>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4" y="228600"/>
            <a:ext cx="4419600" cy="3205226"/>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987697"/>
            <a:ext cx="5486400" cy="2794571"/>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967" y="874059"/>
            <a:ext cx="5335267" cy="3149497"/>
          </a:xfrm>
          <a:prstGeom prst="rect">
            <a:avLst/>
          </a:prstGeom>
        </p:spPr>
      </p:pic>
    </p:spTree>
    <p:extLst>
      <p:ext uri="{BB962C8B-B14F-4D97-AF65-F5344CB8AC3E}">
        <p14:creationId xmlns:p14="http://schemas.microsoft.com/office/powerpoint/2010/main" val="763185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57200" y="228600"/>
            <a:ext cx="7772400" cy="523220"/>
          </a:xfrm>
        </p:spPr>
        <p:txBody>
          <a:bodyPr/>
          <a:lstStyle/>
          <a:p>
            <a:r>
              <a:rPr lang="en-US" dirty="0" smtClean="0"/>
              <a:t>IDEAS DE CONTENIDOS POR FORMATO</a:t>
            </a:r>
            <a:endParaRPr lang="en-US" dirty="0"/>
          </a:p>
        </p:txBody>
      </p:sp>
      <p:sp>
        <p:nvSpPr>
          <p:cNvPr id="8" name="Rectángulo 7"/>
          <p:cNvSpPr/>
          <p:nvPr/>
        </p:nvSpPr>
        <p:spPr>
          <a:xfrm>
            <a:off x="228600" y="990600"/>
            <a:ext cx="8915400" cy="5539978"/>
          </a:xfrm>
          <a:prstGeom prst="rect">
            <a:avLst/>
          </a:prstGeom>
        </p:spPr>
        <p:txBody>
          <a:bodyPr wrap="square">
            <a:spAutoFit/>
          </a:bodyPr>
          <a:lstStyle/>
          <a:p>
            <a:r>
              <a:rPr lang="es-ES_tradnl" sz="2400" b="1" dirty="0" smtClean="0">
                <a:solidFill>
                  <a:srgbClr val="6C6463"/>
                </a:solidFill>
                <a:cs typeface="Gill Sans MT"/>
              </a:rPr>
              <a:t>Imágenes:</a:t>
            </a:r>
            <a:endParaRPr lang="es-ES_tradnl" sz="2400" b="1" dirty="0">
              <a:solidFill>
                <a:srgbClr val="6C6463"/>
              </a:solidFill>
              <a:cs typeface="Gill Sans MT"/>
            </a:endParaRPr>
          </a:p>
          <a:p>
            <a:pPr marL="285750" indent="-285750">
              <a:buFont typeface="Arial" charset="0"/>
              <a:buChar char="•"/>
            </a:pPr>
            <a:endParaRPr lang="es-ES" sz="2400" dirty="0">
              <a:solidFill>
                <a:srgbClr val="6C6463"/>
              </a:solidFill>
              <a:cs typeface="Gill Sans MT"/>
            </a:endParaRPr>
          </a:p>
          <a:p>
            <a:pPr marL="285750" indent="-285750">
              <a:buFont typeface="Arial" charset="0"/>
              <a:buChar char="•"/>
            </a:pPr>
            <a:r>
              <a:rPr lang="es-ES" sz="2400" dirty="0">
                <a:solidFill>
                  <a:srgbClr val="6C6463"/>
                </a:solidFill>
                <a:cs typeface="Gill Sans MT"/>
              </a:rPr>
              <a:t>Álbumes de fotos sobre </a:t>
            </a:r>
            <a:r>
              <a:rPr lang="es-ES" sz="2400" dirty="0" smtClean="0">
                <a:solidFill>
                  <a:srgbClr val="6C6463"/>
                </a:solidFill>
                <a:cs typeface="Gill Sans MT"/>
              </a:rPr>
              <a:t>actividades de la organización</a:t>
            </a:r>
            <a:endParaRPr lang="es-ES" sz="2400" dirty="0">
              <a:solidFill>
                <a:srgbClr val="6C6463"/>
              </a:solidFill>
              <a:cs typeface="Gill Sans MT"/>
            </a:endParaRPr>
          </a:p>
          <a:p>
            <a:pPr marL="285750" indent="-285750">
              <a:buFont typeface="Arial" charset="0"/>
              <a:buChar char="•"/>
            </a:pPr>
            <a:r>
              <a:rPr lang="es-ES" sz="2400" dirty="0">
                <a:solidFill>
                  <a:srgbClr val="6C6463"/>
                </a:solidFill>
                <a:cs typeface="Gill Sans MT"/>
              </a:rPr>
              <a:t>Explicación de </a:t>
            </a:r>
            <a:r>
              <a:rPr lang="es-ES" sz="2400" dirty="0" smtClean="0">
                <a:solidFill>
                  <a:srgbClr val="6C6463"/>
                </a:solidFill>
                <a:cs typeface="Gill Sans MT"/>
              </a:rPr>
              <a:t>conceptos </a:t>
            </a:r>
            <a:r>
              <a:rPr lang="es-ES" sz="2400" dirty="0">
                <a:solidFill>
                  <a:srgbClr val="6C6463"/>
                </a:solidFill>
                <a:cs typeface="Gill Sans MT"/>
              </a:rPr>
              <a:t>en un </a:t>
            </a:r>
            <a:r>
              <a:rPr lang="es-ES" sz="2400" dirty="0" smtClean="0">
                <a:solidFill>
                  <a:srgbClr val="6C6463"/>
                </a:solidFill>
                <a:cs typeface="Gill Sans MT"/>
              </a:rPr>
              <a:t>carruseles </a:t>
            </a:r>
            <a:r>
              <a:rPr lang="es-ES" sz="2400" dirty="0">
                <a:solidFill>
                  <a:srgbClr val="6C6463"/>
                </a:solidFill>
                <a:cs typeface="Gill Sans MT"/>
              </a:rPr>
              <a:t>de imágenes o .</a:t>
            </a:r>
            <a:r>
              <a:rPr lang="es-ES" sz="2400" dirty="0" err="1">
                <a:solidFill>
                  <a:srgbClr val="6C6463"/>
                </a:solidFill>
                <a:cs typeface="Gill Sans MT"/>
              </a:rPr>
              <a:t>gif</a:t>
            </a:r>
            <a:endParaRPr lang="es-ES" sz="2400" dirty="0">
              <a:solidFill>
                <a:srgbClr val="6C6463"/>
              </a:solidFill>
              <a:cs typeface="Gill Sans MT"/>
            </a:endParaRPr>
          </a:p>
          <a:p>
            <a:pPr marL="285750" indent="-285750">
              <a:buFont typeface="Arial" charset="0"/>
              <a:buChar char="•"/>
            </a:pPr>
            <a:r>
              <a:rPr lang="es-ES" sz="2400" dirty="0" smtClean="0">
                <a:solidFill>
                  <a:srgbClr val="6C6463"/>
                </a:solidFill>
                <a:cs typeface="Gill Sans MT"/>
              </a:rPr>
              <a:t>Historias breves </a:t>
            </a:r>
            <a:r>
              <a:rPr lang="es-ES" sz="2400" dirty="0">
                <a:solidFill>
                  <a:srgbClr val="6C6463"/>
                </a:solidFill>
                <a:cs typeface="Gill Sans MT"/>
              </a:rPr>
              <a:t>en </a:t>
            </a:r>
            <a:r>
              <a:rPr lang="es-ES" sz="2400" dirty="0" smtClean="0">
                <a:solidFill>
                  <a:srgbClr val="6C6463"/>
                </a:solidFill>
                <a:cs typeface="Gill Sans MT"/>
              </a:rPr>
              <a:t>carruseles </a:t>
            </a:r>
            <a:r>
              <a:rPr lang="es-ES" sz="2400" dirty="0">
                <a:solidFill>
                  <a:srgbClr val="6C6463"/>
                </a:solidFill>
                <a:cs typeface="Gill Sans MT"/>
              </a:rPr>
              <a:t>de imágenes o .</a:t>
            </a:r>
            <a:r>
              <a:rPr lang="es-ES" sz="2400" dirty="0" err="1" smtClean="0">
                <a:solidFill>
                  <a:srgbClr val="6C6463"/>
                </a:solidFill>
                <a:cs typeface="Gill Sans MT"/>
              </a:rPr>
              <a:t>gif</a:t>
            </a:r>
            <a:r>
              <a:rPr lang="es-ES" sz="2400" dirty="0" smtClean="0">
                <a:solidFill>
                  <a:srgbClr val="6C6463"/>
                </a:solidFill>
                <a:cs typeface="Gill Sans MT"/>
              </a:rPr>
              <a:t> (infografía fraccionada o cómic)</a:t>
            </a:r>
            <a:endParaRPr lang="es-ES" sz="2400" dirty="0">
              <a:solidFill>
                <a:srgbClr val="6C6463"/>
              </a:solidFill>
              <a:cs typeface="Gill Sans MT"/>
            </a:endParaRPr>
          </a:p>
          <a:p>
            <a:pPr marL="285750" indent="-285750">
              <a:buFont typeface="Arial" charset="0"/>
              <a:buChar char="•"/>
            </a:pPr>
            <a:r>
              <a:rPr lang="es-ES" sz="2400" dirty="0" smtClean="0">
                <a:solidFill>
                  <a:srgbClr val="6C6463"/>
                </a:solidFill>
                <a:cs typeface="Gill Sans MT"/>
              </a:rPr>
              <a:t>Comparativos </a:t>
            </a:r>
            <a:r>
              <a:rPr lang="es-ES" sz="2400" dirty="0">
                <a:solidFill>
                  <a:srgbClr val="6C6463"/>
                </a:solidFill>
                <a:cs typeface="Gill Sans MT"/>
              </a:rPr>
              <a:t>“Antes” y “Después</a:t>
            </a:r>
            <a:r>
              <a:rPr lang="es-ES" sz="2400" dirty="0" smtClean="0">
                <a:solidFill>
                  <a:srgbClr val="6C6463"/>
                </a:solidFill>
                <a:cs typeface="Gill Sans MT"/>
              </a:rPr>
              <a:t>”, sobre logros </a:t>
            </a:r>
            <a:r>
              <a:rPr lang="es-ES" sz="2400" dirty="0">
                <a:solidFill>
                  <a:srgbClr val="6C6463"/>
                </a:solidFill>
                <a:cs typeface="Gill Sans MT"/>
              </a:rPr>
              <a:t>de la </a:t>
            </a:r>
            <a:r>
              <a:rPr lang="es-ES" sz="2400" dirty="0" smtClean="0">
                <a:solidFill>
                  <a:srgbClr val="6C6463"/>
                </a:solidFill>
                <a:cs typeface="Gill Sans MT"/>
              </a:rPr>
              <a:t>organización</a:t>
            </a:r>
          </a:p>
          <a:p>
            <a:pPr marL="285750" indent="-285750">
              <a:buFont typeface="Arial" charset="0"/>
              <a:buChar char="•"/>
            </a:pPr>
            <a:r>
              <a:rPr lang="es-ES" sz="2400" dirty="0" smtClean="0">
                <a:solidFill>
                  <a:srgbClr val="6C6463"/>
                </a:solidFill>
                <a:cs typeface="Gill Sans MT"/>
              </a:rPr>
              <a:t>Comparativos gráficos sobre la problemática que atiende la organización (“Todo este porcentaje no tiene acceso a _____”)</a:t>
            </a:r>
          </a:p>
          <a:p>
            <a:pPr marL="285750" indent="-285750">
              <a:buFont typeface="Arial" charset="0"/>
              <a:buChar char="•"/>
            </a:pPr>
            <a:r>
              <a:rPr lang="es-ES" sz="2400" dirty="0" smtClean="0">
                <a:solidFill>
                  <a:srgbClr val="6C6463"/>
                </a:solidFill>
                <a:cs typeface="Gill Sans MT"/>
              </a:rPr>
              <a:t>Infografías </a:t>
            </a:r>
            <a:r>
              <a:rPr lang="es-ES" sz="2400" dirty="0">
                <a:solidFill>
                  <a:srgbClr val="6C6463"/>
                </a:solidFill>
                <a:cs typeface="Gill Sans MT"/>
              </a:rPr>
              <a:t>sobre el trabajo de la organización</a:t>
            </a:r>
          </a:p>
          <a:p>
            <a:pPr marL="285750" indent="-285750">
              <a:buFont typeface="Arial" charset="0"/>
              <a:buChar char="•"/>
            </a:pPr>
            <a:r>
              <a:rPr lang="es-ES" sz="2400" dirty="0" smtClean="0">
                <a:solidFill>
                  <a:srgbClr val="6C6463"/>
                </a:solidFill>
                <a:cs typeface="Gill Sans MT"/>
              </a:rPr>
              <a:t>Infografías </a:t>
            </a:r>
            <a:r>
              <a:rPr lang="es-ES" sz="2400" dirty="0">
                <a:solidFill>
                  <a:srgbClr val="6C6463"/>
                </a:solidFill>
                <a:cs typeface="Gill Sans MT"/>
              </a:rPr>
              <a:t>sobre una historia o caso de </a:t>
            </a:r>
            <a:r>
              <a:rPr lang="es-ES" sz="2400" dirty="0" smtClean="0">
                <a:solidFill>
                  <a:srgbClr val="6C6463"/>
                </a:solidFill>
                <a:cs typeface="Gill Sans MT"/>
              </a:rPr>
              <a:t>éxito (”José, de policía a investigador”)</a:t>
            </a:r>
            <a:endParaRPr lang="es-ES" sz="2400" dirty="0">
              <a:solidFill>
                <a:srgbClr val="6C6463"/>
              </a:solidFill>
              <a:cs typeface="Gill Sans MT"/>
            </a:endParaRPr>
          </a:p>
          <a:p>
            <a:pPr marL="285750" indent="-285750">
              <a:buFont typeface="Arial" charset="0"/>
              <a:buChar char="•"/>
            </a:pPr>
            <a:r>
              <a:rPr lang="es-ES" sz="2400" dirty="0" smtClean="0">
                <a:solidFill>
                  <a:srgbClr val="6C6463"/>
                </a:solidFill>
                <a:cs typeface="Gill Sans MT"/>
              </a:rPr>
              <a:t>Infografías </a:t>
            </a:r>
            <a:r>
              <a:rPr lang="es-ES" sz="2400" dirty="0">
                <a:solidFill>
                  <a:srgbClr val="6C6463"/>
                </a:solidFill>
                <a:cs typeface="Gill Sans MT"/>
              </a:rPr>
              <a:t>para dar información útil al </a:t>
            </a:r>
            <a:r>
              <a:rPr lang="es-ES" sz="2400" dirty="0" smtClean="0">
                <a:solidFill>
                  <a:srgbClr val="6C6463"/>
                </a:solidFill>
                <a:cs typeface="Gill Sans MT"/>
              </a:rPr>
              <a:t>público (“Qué hago si me asaltaron”)</a:t>
            </a:r>
            <a:endParaRPr lang="es-ES" sz="2400" dirty="0">
              <a:solidFill>
                <a:srgbClr val="6C6463"/>
              </a:solidFill>
              <a:cs typeface="Gill Sans MT"/>
            </a:endParaRPr>
          </a:p>
          <a:p>
            <a:endParaRPr lang="es-ES" dirty="0" smtClean="0"/>
          </a:p>
        </p:txBody>
      </p:sp>
    </p:spTree>
    <p:extLst>
      <p:ext uri="{BB962C8B-B14F-4D97-AF65-F5344CB8AC3E}">
        <p14:creationId xmlns:p14="http://schemas.microsoft.com/office/powerpoint/2010/main" val="1056431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2"/>
          </p:nvPr>
        </p:nvSpPr>
        <p:spPr/>
        <p:txBody>
          <a:bodyPr/>
          <a:lstStyle/>
          <a:p>
            <a:fld id="{193355D5-F1DA-0F48-9E7E-0A3FEBF9FF84}" type="datetime1">
              <a:rPr lang="en-US" smtClean="0"/>
              <a:pPr/>
              <a:t>4/28/20</a:t>
            </a:fld>
            <a:endParaRPr lang="en-US"/>
          </a:p>
        </p:txBody>
      </p:sp>
      <p:sp>
        <p:nvSpPr>
          <p:cNvPr id="5" name="Marcador de pie de página 4"/>
          <p:cNvSpPr>
            <a:spLocks noGrp="1"/>
          </p:cNvSpPr>
          <p:nvPr>
            <p:ph type="ftr" sz="quarter" idx="3"/>
          </p:nvPr>
        </p:nvSpPr>
        <p:spPr/>
        <p:txBody>
          <a:bodyPr/>
          <a:lstStyle/>
          <a:p>
            <a:r>
              <a:rPr lang="en-US" smtClean="0"/>
              <a:t>FOOTER GOES HERE</a:t>
            </a:r>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29</a:t>
            </a:fld>
            <a:endParaRPr lang="en-US"/>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1169"/>
            <a:ext cx="3657600" cy="4114800"/>
          </a:xfrm>
          <a:prstGeom prst="rect">
            <a:avLst/>
          </a:prstGeom>
        </p:spPr>
      </p:pic>
      <p:pic>
        <p:nvPicPr>
          <p:cNvPr id="2050" name="Picture 2" descr="o hay ninguna descripción de la foto disponible."/>
          <p:cNvPicPr>
            <a:picLocks noChangeAspect="1" noChangeArrowheads="1"/>
          </p:cNvPicPr>
          <p:nvPr/>
        </p:nvPicPr>
        <p:blipFill rotWithShape="1">
          <a:blip r:embed="rId3">
            <a:extLst>
              <a:ext uri="{28A0092B-C50C-407E-A947-70E740481C1C}">
                <a14:useLocalDpi xmlns:a14="http://schemas.microsoft.com/office/drawing/2010/main" val="0"/>
              </a:ext>
            </a:extLst>
          </a:blip>
          <a:srcRect t="6350"/>
          <a:stretch/>
        </p:blipFill>
        <p:spPr bwMode="auto">
          <a:xfrm>
            <a:off x="4531641" y="0"/>
            <a:ext cx="2402558" cy="399377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3696962"/>
            <a:ext cx="4724400" cy="3018509"/>
          </a:xfrm>
          <a:prstGeom prst="rect">
            <a:avLst/>
          </a:prstGeom>
        </p:spPr>
      </p:pic>
      <p:pic>
        <p:nvPicPr>
          <p:cNvPr id="2054" name="Picture 6" descr="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035" y="2872503"/>
            <a:ext cx="3200399" cy="398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7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381000" y="1295400"/>
            <a:ext cx="8229600" cy="129540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t>Colección</a:t>
            </a:r>
            <a:r>
              <a:rPr lang="en-US" dirty="0" smtClean="0"/>
              <a:t> de </a:t>
            </a:r>
            <a:r>
              <a:rPr lang="en-US" dirty="0" err="1" smtClean="0"/>
              <a:t>argumentos</a:t>
            </a:r>
            <a:r>
              <a:rPr lang="en-US" dirty="0" smtClean="0"/>
              <a:t> </a:t>
            </a:r>
            <a:r>
              <a:rPr lang="en-US" dirty="0" err="1" smtClean="0"/>
              <a:t>estructurados</a:t>
            </a:r>
            <a:r>
              <a:rPr lang="en-US" dirty="0" smtClean="0"/>
              <a:t>, </a:t>
            </a:r>
            <a:r>
              <a:rPr lang="en-US" dirty="0" err="1" smtClean="0"/>
              <a:t>alineados</a:t>
            </a:r>
            <a:r>
              <a:rPr lang="en-US" dirty="0" smtClean="0"/>
              <a:t> con </a:t>
            </a:r>
            <a:r>
              <a:rPr lang="en-US" dirty="0" err="1" smtClean="0"/>
              <a:t>los</a:t>
            </a:r>
            <a:r>
              <a:rPr lang="en-US" dirty="0" smtClean="0"/>
              <a:t> </a:t>
            </a:r>
            <a:r>
              <a:rPr lang="en-US" dirty="0" err="1" smtClean="0"/>
              <a:t>mensajes</a:t>
            </a:r>
            <a:r>
              <a:rPr lang="en-US" dirty="0" smtClean="0"/>
              <a:t> clave que </a:t>
            </a:r>
            <a:r>
              <a:rPr lang="en-US" dirty="0" err="1" smtClean="0"/>
              <a:t>responden</a:t>
            </a:r>
            <a:r>
              <a:rPr lang="en-US" dirty="0" smtClean="0"/>
              <a:t> a </a:t>
            </a:r>
            <a:r>
              <a:rPr lang="en-US" dirty="0" err="1" smtClean="0"/>
              <a:t>los</a:t>
            </a:r>
            <a:r>
              <a:rPr lang="en-US" dirty="0" smtClean="0"/>
              <a:t> </a:t>
            </a:r>
            <a:r>
              <a:rPr lang="en-US" dirty="0" err="1" smtClean="0"/>
              <a:t>principales</a:t>
            </a:r>
            <a:r>
              <a:rPr lang="en-US" dirty="0" smtClean="0"/>
              <a:t> </a:t>
            </a:r>
            <a:r>
              <a:rPr lang="en-US" dirty="0" err="1" smtClean="0"/>
              <a:t>cuestionamientos</a:t>
            </a:r>
            <a:r>
              <a:rPr lang="en-US" dirty="0" smtClean="0"/>
              <a:t> que </a:t>
            </a:r>
            <a:r>
              <a:rPr lang="en-US" dirty="0" err="1" smtClean="0"/>
              <a:t>pudiera</a:t>
            </a:r>
            <a:r>
              <a:rPr lang="en-US" dirty="0" smtClean="0"/>
              <a:t> </a:t>
            </a:r>
            <a:r>
              <a:rPr lang="en-US" dirty="0" err="1" smtClean="0"/>
              <a:t>tener</a:t>
            </a:r>
            <a:r>
              <a:rPr lang="en-US" dirty="0" smtClean="0"/>
              <a:t> la </a:t>
            </a:r>
            <a:r>
              <a:rPr lang="en-US" dirty="0" err="1" smtClean="0"/>
              <a:t>organización</a:t>
            </a:r>
            <a:r>
              <a:rPr lang="en-US" dirty="0" smtClean="0"/>
              <a:t>, </a:t>
            </a:r>
            <a:r>
              <a:rPr lang="en-US" dirty="0" err="1" smtClean="0"/>
              <a:t>sobre</a:t>
            </a:r>
            <a:r>
              <a:rPr lang="en-US" dirty="0" smtClean="0"/>
              <a:t> </a:t>
            </a:r>
            <a:r>
              <a:rPr lang="en-US" dirty="0" err="1" smtClean="0"/>
              <a:t>sí</a:t>
            </a:r>
            <a:r>
              <a:rPr lang="en-US" dirty="0" smtClean="0"/>
              <a:t> </a:t>
            </a:r>
            <a:r>
              <a:rPr lang="en-US" dirty="0" err="1" smtClean="0"/>
              <a:t>misma</a:t>
            </a:r>
            <a:r>
              <a:rPr lang="en-US" dirty="0" smtClean="0"/>
              <a:t>, </a:t>
            </a:r>
            <a:r>
              <a:rPr lang="en-US" dirty="0" err="1" smtClean="0"/>
              <a:t>sus</a:t>
            </a:r>
            <a:r>
              <a:rPr lang="en-US" dirty="0" smtClean="0"/>
              <a:t> </a:t>
            </a:r>
            <a:r>
              <a:rPr lang="en-US" dirty="0" err="1" smtClean="0"/>
              <a:t>programas</a:t>
            </a:r>
            <a:r>
              <a:rPr lang="en-US" dirty="0" smtClean="0"/>
              <a:t> o </a:t>
            </a:r>
            <a:r>
              <a:rPr lang="en-US" dirty="0" err="1" smtClean="0"/>
              <a:t>los</a:t>
            </a:r>
            <a:r>
              <a:rPr lang="en-US" dirty="0" smtClean="0"/>
              <a:t> </a:t>
            </a:r>
            <a:r>
              <a:rPr lang="en-US" dirty="0" err="1" smtClean="0"/>
              <a:t>temas</a:t>
            </a:r>
            <a:r>
              <a:rPr lang="en-US" dirty="0" smtClean="0"/>
              <a:t> con </a:t>
            </a:r>
            <a:r>
              <a:rPr lang="en-US" dirty="0" err="1" smtClean="0"/>
              <a:t>los</a:t>
            </a:r>
            <a:r>
              <a:rPr lang="en-US" dirty="0" smtClean="0"/>
              <a:t> que </a:t>
            </a:r>
            <a:r>
              <a:rPr lang="en-US" dirty="0" err="1" smtClean="0"/>
              <a:t>trabaja</a:t>
            </a:r>
            <a:r>
              <a:rPr lang="en-US" dirty="0" smtClean="0"/>
              <a:t>.</a:t>
            </a:r>
          </a:p>
          <a:p>
            <a:pPr defTabSz="914400">
              <a:spcAft>
                <a:spcPts val="0"/>
              </a:spcAft>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Title 4"/>
          <p:cNvSpPr>
            <a:spLocks noGrp="1"/>
          </p:cNvSpPr>
          <p:nvPr>
            <p:ph type="title"/>
          </p:nvPr>
        </p:nvSpPr>
        <p:spPr>
          <a:xfrm>
            <a:off x="533400" y="533400"/>
            <a:ext cx="7772400" cy="523220"/>
          </a:xfrm>
        </p:spPr>
        <p:txBody>
          <a:bodyPr/>
          <a:lstStyle/>
          <a:p>
            <a:r>
              <a:rPr lang="en-US" dirty="0" smtClean="0"/>
              <a:t>CATÁLOGO ARGUMENTAL</a:t>
            </a:r>
            <a:endParaRPr lang="en-US" dirty="0"/>
          </a:p>
        </p:txBody>
      </p:sp>
      <p:sp>
        <p:nvSpPr>
          <p:cNvPr id="8" name="Rectángulo 7"/>
          <p:cNvSpPr/>
          <p:nvPr/>
        </p:nvSpPr>
        <p:spPr>
          <a:xfrm>
            <a:off x="548898" y="2819400"/>
            <a:ext cx="3642102" cy="2862322"/>
          </a:xfrm>
          <a:prstGeom prst="rect">
            <a:avLst/>
          </a:prstGeom>
          <a:solidFill>
            <a:schemeClr val="bg2"/>
          </a:solidFill>
        </p:spPr>
        <p:txBody>
          <a:bodyPr wrap="square">
            <a:spAutoFit/>
          </a:bodyPr>
          <a:lstStyle/>
          <a:p>
            <a:pPr lvl="0" defTabSz="914400">
              <a:defRPr/>
            </a:pPr>
            <a:r>
              <a:rPr lang="en-US" b="1" dirty="0" err="1" smtClean="0">
                <a:solidFill>
                  <a:schemeClr val="bg1"/>
                </a:solidFill>
              </a:rPr>
              <a:t>Utilidad</a:t>
            </a:r>
            <a:r>
              <a:rPr lang="en-US" b="1" dirty="0" smtClean="0">
                <a:solidFill>
                  <a:schemeClr val="bg1"/>
                </a:solidFill>
              </a:rPr>
              <a:t> para </a:t>
            </a:r>
            <a:r>
              <a:rPr lang="en-US" b="1" dirty="0">
                <a:solidFill>
                  <a:schemeClr val="bg1"/>
                </a:solidFill>
              </a:rPr>
              <a:t>el </a:t>
            </a:r>
            <a:r>
              <a:rPr lang="en-US" b="1" dirty="0" err="1">
                <a:solidFill>
                  <a:schemeClr val="bg1"/>
                </a:solidFill>
              </a:rPr>
              <a:t>vocero</a:t>
            </a:r>
            <a:r>
              <a:rPr lang="en-US" b="1" dirty="0">
                <a:solidFill>
                  <a:schemeClr val="bg1"/>
                </a:solidFill>
              </a:rPr>
              <a:t> o </a:t>
            </a:r>
            <a:r>
              <a:rPr lang="en-US" b="1" dirty="0" err="1">
                <a:solidFill>
                  <a:schemeClr val="bg1"/>
                </a:solidFill>
              </a:rPr>
              <a:t>vocera</a:t>
            </a:r>
            <a:r>
              <a:rPr lang="en-US" b="1" dirty="0">
                <a:solidFill>
                  <a:schemeClr val="bg1"/>
                </a:solidFill>
              </a:rPr>
              <a:t> de la </a:t>
            </a:r>
            <a:r>
              <a:rPr lang="en-US" b="1" dirty="0" err="1">
                <a:solidFill>
                  <a:schemeClr val="bg1"/>
                </a:solidFill>
              </a:rPr>
              <a:t>organización</a:t>
            </a:r>
            <a:r>
              <a:rPr lang="en-US" dirty="0">
                <a:solidFill>
                  <a:schemeClr val="bg1"/>
                </a:solidFill>
              </a:rPr>
              <a:t>:</a:t>
            </a:r>
          </a:p>
          <a:p>
            <a:pPr lvl="0" defTabSz="914400">
              <a:defRPr/>
            </a:pPr>
            <a:endParaRPr lang="en-US" dirty="0">
              <a:solidFill>
                <a:schemeClr val="bg1"/>
              </a:solidFill>
            </a:endParaRPr>
          </a:p>
          <a:p>
            <a:pPr marL="285750" indent="-285750" defTabSz="914400">
              <a:spcAft>
                <a:spcPts val="0"/>
              </a:spcAft>
              <a:buFont typeface="Arial" charset="0"/>
              <a:buChar char="•"/>
            </a:pPr>
            <a:r>
              <a:rPr lang="en-US" dirty="0" err="1">
                <a:solidFill>
                  <a:schemeClr val="bg1"/>
                </a:solidFill>
              </a:rPr>
              <a:t>Desempeño</a:t>
            </a:r>
            <a:r>
              <a:rPr lang="en-US" dirty="0">
                <a:solidFill>
                  <a:schemeClr val="bg1"/>
                </a:solidFill>
              </a:rPr>
              <a:t> ante </a:t>
            </a:r>
            <a:r>
              <a:rPr lang="en-US" dirty="0" err="1">
                <a:solidFill>
                  <a:schemeClr val="bg1"/>
                </a:solidFill>
              </a:rPr>
              <a:t>medios</a:t>
            </a:r>
            <a:r>
              <a:rPr lang="en-US" dirty="0">
                <a:solidFill>
                  <a:schemeClr val="bg1"/>
                </a:solidFill>
              </a:rPr>
              <a:t> de </a:t>
            </a:r>
            <a:r>
              <a:rPr lang="en-US" dirty="0" err="1">
                <a:solidFill>
                  <a:schemeClr val="bg1"/>
                </a:solidFill>
              </a:rPr>
              <a:t>comunicación</a:t>
            </a:r>
            <a:r>
              <a:rPr lang="en-US" dirty="0">
                <a:solidFill>
                  <a:schemeClr val="bg1"/>
                </a:solidFill>
              </a:rPr>
              <a:t> (</a:t>
            </a:r>
            <a:r>
              <a:rPr lang="en-US" dirty="0" err="1">
                <a:solidFill>
                  <a:schemeClr val="bg1"/>
                </a:solidFill>
              </a:rPr>
              <a:t>entrevistas</a:t>
            </a:r>
            <a:r>
              <a:rPr lang="en-US" dirty="0">
                <a:solidFill>
                  <a:schemeClr val="bg1"/>
                </a:solidFill>
              </a:rPr>
              <a:t>, debates)</a:t>
            </a:r>
          </a:p>
          <a:p>
            <a:pPr marL="285750" indent="-285750" defTabSz="914400">
              <a:spcAft>
                <a:spcPts val="0"/>
              </a:spcAft>
              <a:buFont typeface="Arial" charset="0"/>
              <a:buChar char="•"/>
            </a:pPr>
            <a:r>
              <a:rPr lang="en-US" dirty="0" err="1">
                <a:solidFill>
                  <a:schemeClr val="bg1"/>
                </a:solidFill>
              </a:rPr>
              <a:t>Participación</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eventos</a:t>
            </a:r>
            <a:r>
              <a:rPr lang="en-US" dirty="0">
                <a:solidFill>
                  <a:schemeClr val="bg1"/>
                </a:solidFill>
              </a:rPr>
              <a:t> </a:t>
            </a:r>
            <a:r>
              <a:rPr lang="en-US" dirty="0" err="1">
                <a:solidFill>
                  <a:schemeClr val="bg1"/>
                </a:solidFill>
              </a:rPr>
              <a:t>públicos</a:t>
            </a:r>
            <a:r>
              <a:rPr lang="en-US" dirty="0">
                <a:solidFill>
                  <a:schemeClr val="bg1"/>
                </a:solidFill>
              </a:rPr>
              <a:t> (</a:t>
            </a:r>
            <a:r>
              <a:rPr lang="en-US" dirty="0" err="1">
                <a:solidFill>
                  <a:schemeClr val="bg1"/>
                </a:solidFill>
              </a:rPr>
              <a:t>foros</a:t>
            </a:r>
            <a:r>
              <a:rPr lang="en-US" dirty="0">
                <a:solidFill>
                  <a:schemeClr val="bg1"/>
                </a:solidFill>
              </a:rPr>
              <a:t>)</a:t>
            </a:r>
          </a:p>
          <a:p>
            <a:pPr marL="285750" indent="-285750" defTabSz="914400">
              <a:spcAft>
                <a:spcPts val="0"/>
              </a:spcAft>
              <a:buFont typeface="Arial" charset="0"/>
              <a:buChar char="•"/>
            </a:pPr>
            <a:r>
              <a:rPr lang="en-US" dirty="0" err="1">
                <a:solidFill>
                  <a:schemeClr val="bg1"/>
                </a:solidFill>
              </a:rPr>
              <a:t>Reuniones</a:t>
            </a:r>
            <a:r>
              <a:rPr lang="en-US" dirty="0">
                <a:solidFill>
                  <a:schemeClr val="bg1"/>
                </a:solidFill>
              </a:rPr>
              <a:t> de </a:t>
            </a:r>
            <a:r>
              <a:rPr lang="en-US" dirty="0" err="1">
                <a:solidFill>
                  <a:schemeClr val="bg1"/>
                </a:solidFill>
              </a:rPr>
              <a:t>trabajo</a:t>
            </a:r>
            <a:r>
              <a:rPr lang="en-US" dirty="0">
                <a:solidFill>
                  <a:schemeClr val="bg1"/>
                </a:solidFill>
              </a:rPr>
              <a:t> con </a:t>
            </a:r>
            <a:r>
              <a:rPr lang="en-US" dirty="0" err="1">
                <a:solidFill>
                  <a:schemeClr val="bg1"/>
                </a:solidFill>
              </a:rPr>
              <a:t>donantes</a:t>
            </a:r>
            <a:r>
              <a:rPr lang="en-US" dirty="0">
                <a:solidFill>
                  <a:schemeClr val="bg1"/>
                </a:solidFill>
              </a:rPr>
              <a:t> o </a:t>
            </a:r>
            <a:r>
              <a:rPr lang="en-US" dirty="0" err="1">
                <a:solidFill>
                  <a:schemeClr val="bg1"/>
                </a:solidFill>
              </a:rPr>
              <a:t>contrapartes</a:t>
            </a:r>
            <a:endParaRPr lang="en-US" dirty="0">
              <a:solidFill>
                <a:schemeClr val="bg1"/>
              </a:solidFill>
            </a:endParaRPr>
          </a:p>
        </p:txBody>
      </p:sp>
      <p:sp>
        <p:nvSpPr>
          <p:cNvPr id="10" name="Rectángulo 9"/>
          <p:cNvSpPr/>
          <p:nvPr/>
        </p:nvSpPr>
        <p:spPr>
          <a:xfrm>
            <a:off x="4953000" y="3200400"/>
            <a:ext cx="3657600" cy="1754326"/>
          </a:xfrm>
          <a:prstGeom prst="rect">
            <a:avLst/>
          </a:prstGeom>
          <a:solidFill>
            <a:srgbClr val="002060"/>
          </a:solidFill>
          <a:ln>
            <a:solidFill>
              <a:schemeClr val="accent1"/>
            </a:solidFill>
          </a:ln>
        </p:spPr>
        <p:txBody>
          <a:bodyPr wrap="square">
            <a:spAutoFit/>
          </a:bodyPr>
          <a:lstStyle/>
          <a:p>
            <a:pPr defTabSz="914400"/>
            <a:r>
              <a:rPr lang="en-US" b="1" dirty="0" err="1" smtClean="0">
                <a:solidFill>
                  <a:schemeClr val="bg1"/>
                </a:solidFill>
              </a:rPr>
              <a:t>Utilidad</a:t>
            </a:r>
            <a:r>
              <a:rPr lang="en-US" b="1" dirty="0" smtClean="0">
                <a:solidFill>
                  <a:schemeClr val="bg1"/>
                </a:solidFill>
              </a:rPr>
              <a:t> para el </a:t>
            </a:r>
            <a:r>
              <a:rPr lang="en-US" b="1" dirty="0" err="1">
                <a:solidFill>
                  <a:schemeClr val="bg1"/>
                </a:solidFill>
              </a:rPr>
              <a:t>área</a:t>
            </a:r>
            <a:r>
              <a:rPr lang="en-US" b="1" dirty="0">
                <a:solidFill>
                  <a:schemeClr val="bg1"/>
                </a:solidFill>
              </a:rPr>
              <a:t> de </a:t>
            </a:r>
            <a:r>
              <a:rPr lang="en-US" b="1" dirty="0" err="1">
                <a:solidFill>
                  <a:schemeClr val="bg1"/>
                </a:solidFill>
              </a:rPr>
              <a:t>comunicación</a:t>
            </a:r>
            <a:r>
              <a:rPr lang="en-US" b="1" dirty="0">
                <a:solidFill>
                  <a:schemeClr val="bg1"/>
                </a:solidFill>
              </a:rPr>
              <a:t>:</a:t>
            </a:r>
          </a:p>
          <a:p>
            <a:pPr defTabSz="914400"/>
            <a:endParaRPr lang="en-US" dirty="0">
              <a:solidFill>
                <a:schemeClr val="bg1"/>
              </a:solidFill>
            </a:endParaRPr>
          </a:p>
          <a:p>
            <a:pPr marL="285750" indent="-285750" defTabSz="914400">
              <a:spcAft>
                <a:spcPts val="0"/>
              </a:spcAft>
              <a:buFont typeface="Arial" charset="0"/>
              <a:buChar char="•"/>
            </a:pPr>
            <a:r>
              <a:rPr lang="en-US" dirty="0" err="1">
                <a:solidFill>
                  <a:schemeClr val="bg1"/>
                </a:solidFill>
              </a:rPr>
              <a:t>Creación</a:t>
            </a:r>
            <a:r>
              <a:rPr lang="en-US" dirty="0">
                <a:solidFill>
                  <a:schemeClr val="bg1"/>
                </a:solidFill>
              </a:rPr>
              <a:t> de </a:t>
            </a:r>
            <a:r>
              <a:rPr lang="en-US" dirty="0" err="1">
                <a:solidFill>
                  <a:schemeClr val="bg1"/>
                </a:solidFill>
              </a:rPr>
              <a:t>contenidos</a:t>
            </a:r>
            <a:endParaRPr lang="en-US" dirty="0">
              <a:solidFill>
                <a:schemeClr val="bg1"/>
              </a:solidFill>
            </a:endParaRPr>
          </a:p>
          <a:p>
            <a:pPr marL="285750" indent="-285750" defTabSz="914400">
              <a:spcAft>
                <a:spcPts val="0"/>
              </a:spcAft>
              <a:buFont typeface="Arial" charset="0"/>
              <a:buChar char="•"/>
            </a:pPr>
            <a:r>
              <a:rPr lang="en-US" dirty="0">
                <a:solidFill>
                  <a:schemeClr val="bg1"/>
                </a:solidFill>
              </a:rPr>
              <a:t>Responder a </a:t>
            </a:r>
            <a:r>
              <a:rPr lang="en-US" dirty="0" err="1">
                <a:solidFill>
                  <a:schemeClr val="bg1"/>
                </a:solidFill>
              </a:rPr>
              <a:t>comentarios</a:t>
            </a:r>
            <a:r>
              <a:rPr lang="en-US" dirty="0">
                <a:solidFill>
                  <a:schemeClr val="bg1"/>
                </a:solidFill>
              </a:rPr>
              <a:t> o </a:t>
            </a:r>
            <a:r>
              <a:rPr lang="en-US" dirty="0" err="1" smtClean="0">
                <a:solidFill>
                  <a:schemeClr val="bg1"/>
                </a:solidFill>
              </a:rPr>
              <a:t>preguntas</a:t>
            </a:r>
            <a:r>
              <a:rPr lang="en-US" dirty="0" smtClean="0">
                <a:solidFill>
                  <a:schemeClr val="bg1"/>
                </a:solidFill>
              </a:rPr>
              <a:t> de la </a:t>
            </a:r>
            <a:r>
              <a:rPr lang="en-US" dirty="0" err="1" smtClean="0">
                <a:solidFill>
                  <a:schemeClr val="bg1"/>
                </a:solidFill>
              </a:rPr>
              <a:t>audiencia</a:t>
            </a:r>
            <a:endParaRPr lang="en-US" dirty="0">
              <a:solidFill>
                <a:schemeClr val="bg1"/>
              </a:solidFill>
            </a:endParaRPr>
          </a:p>
        </p:txBody>
      </p:sp>
    </p:spTree>
    <p:extLst>
      <p:ext uri="{BB962C8B-B14F-4D97-AF65-F5344CB8AC3E}">
        <p14:creationId xmlns:p14="http://schemas.microsoft.com/office/powerpoint/2010/main" val="2013553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30</a:t>
            </a:fld>
            <a:endParaRPr lang="en-US"/>
          </a:p>
        </p:txBody>
      </p:sp>
      <p:sp>
        <p:nvSpPr>
          <p:cNvPr id="7" name="Título 6"/>
          <p:cNvSpPr>
            <a:spLocks noGrp="1"/>
          </p:cNvSpPr>
          <p:nvPr>
            <p:ph type="title"/>
          </p:nvPr>
        </p:nvSpPr>
        <p:spPr>
          <a:xfrm>
            <a:off x="457200" y="507326"/>
            <a:ext cx="7772400" cy="523220"/>
          </a:xfrm>
        </p:spPr>
        <p:txBody>
          <a:bodyPr/>
          <a:lstStyle/>
          <a:p>
            <a:r>
              <a:rPr lang="en-US" dirty="0" smtClean="0"/>
              <a:t>IDEAS DE CONTENIDOS POR FORMATO</a:t>
            </a:r>
            <a:endParaRPr lang="en-US" dirty="0"/>
          </a:p>
        </p:txBody>
      </p:sp>
      <p:sp>
        <p:nvSpPr>
          <p:cNvPr id="8" name="Rectángulo 7"/>
          <p:cNvSpPr/>
          <p:nvPr/>
        </p:nvSpPr>
        <p:spPr>
          <a:xfrm>
            <a:off x="493059" y="1166662"/>
            <a:ext cx="8229600" cy="5262979"/>
          </a:xfrm>
          <a:prstGeom prst="rect">
            <a:avLst/>
          </a:prstGeom>
        </p:spPr>
        <p:txBody>
          <a:bodyPr wrap="square">
            <a:spAutoFit/>
          </a:bodyPr>
          <a:lstStyle/>
          <a:p>
            <a:r>
              <a:rPr lang="es-ES_tradnl" sz="2800" b="1" dirty="0" smtClean="0">
                <a:solidFill>
                  <a:srgbClr val="6C6463"/>
                </a:solidFill>
                <a:cs typeface="Gill Sans MT"/>
              </a:rPr>
              <a:t>Videos:</a:t>
            </a:r>
            <a:endParaRPr lang="es-ES_tradnl" sz="2800" b="1" dirty="0">
              <a:solidFill>
                <a:srgbClr val="6C6463"/>
              </a:solidFill>
              <a:cs typeface="Gill Sans MT"/>
            </a:endParaRPr>
          </a:p>
          <a:p>
            <a:pPr marL="285750" indent="-285750">
              <a:buFont typeface="Arial" charset="0"/>
              <a:buChar char="•"/>
            </a:pPr>
            <a:endParaRPr lang="es-ES" sz="2800" dirty="0">
              <a:solidFill>
                <a:srgbClr val="6C6463"/>
              </a:solidFill>
              <a:cs typeface="Gill Sans MT"/>
            </a:endParaRPr>
          </a:p>
          <a:p>
            <a:pPr marL="285750" indent="-285750">
              <a:buFont typeface="Arial" charset="0"/>
              <a:buChar char="•"/>
            </a:pPr>
            <a:r>
              <a:rPr lang="es-ES" sz="2800" dirty="0">
                <a:solidFill>
                  <a:srgbClr val="6C6463"/>
                </a:solidFill>
                <a:cs typeface="Gill Sans MT"/>
              </a:rPr>
              <a:t>A</a:t>
            </a:r>
            <a:r>
              <a:rPr lang="es-ES" sz="2800" dirty="0" smtClean="0">
                <a:solidFill>
                  <a:srgbClr val="6C6463"/>
                </a:solidFill>
                <a:cs typeface="Gill Sans MT"/>
              </a:rPr>
              <a:t>ctividades de la organización</a:t>
            </a:r>
            <a:endParaRPr lang="es-ES" sz="2800" dirty="0">
              <a:solidFill>
                <a:srgbClr val="6C6463"/>
              </a:solidFill>
              <a:cs typeface="Gill Sans MT"/>
            </a:endParaRPr>
          </a:p>
          <a:p>
            <a:pPr marL="285750" indent="-285750">
              <a:buFont typeface="Arial" charset="0"/>
              <a:buChar char="•"/>
            </a:pPr>
            <a:r>
              <a:rPr lang="es-ES" sz="2800" dirty="0" smtClean="0">
                <a:solidFill>
                  <a:srgbClr val="6C6463"/>
                </a:solidFill>
                <a:cs typeface="Gill Sans MT"/>
              </a:rPr>
              <a:t>Historias de éxito de la organización (casos)</a:t>
            </a:r>
          </a:p>
          <a:p>
            <a:pPr marL="285750" indent="-285750">
              <a:buFont typeface="Arial" charset="0"/>
              <a:buChar char="•"/>
            </a:pPr>
            <a:r>
              <a:rPr lang="es-ES" sz="2800" dirty="0" smtClean="0">
                <a:solidFill>
                  <a:srgbClr val="6C6463"/>
                </a:solidFill>
                <a:cs typeface="Gill Sans MT"/>
              </a:rPr>
              <a:t>Testimonios</a:t>
            </a:r>
            <a:endParaRPr lang="es-ES" sz="2800" dirty="0">
              <a:solidFill>
                <a:srgbClr val="6C6463"/>
              </a:solidFill>
              <a:cs typeface="Gill Sans MT"/>
            </a:endParaRPr>
          </a:p>
          <a:p>
            <a:pPr marL="285750" indent="-285750">
              <a:buFont typeface="Arial" charset="0"/>
              <a:buChar char="•"/>
            </a:pPr>
            <a:r>
              <a:rPr lang="es-ES" sz="2800" dirty="0" smtClean="0">
                <a:solidFill>
                  <a:srgbClr val="6C6463"/>
                </a:solidFill>
                <a:cs typeface="Gill Sans MT"/>
              </a:rPr>
              <a:t>Entrevistas con personas expertas</a:t>
            </a:r>
            <a:endParaRPr lang="es-ES" dirty="0" smtClean="0"/>
          </a:p>
          <a:p>
            <a:pPr marL="285750" indent="-285750">
              <a:buFont typeface="Arial" charset="0"/>
              <a:buChar char="•"/>
            </a:pPr>
            <a:r>
              <a:rPr lang="es-ES" sz="2800" dirty="0" smtClean="0">
                <a:solidFill>
                  <a:srgbClr val="6C6463"/>
                </a:solidFill>
                <a:cs typeface="Gill Sans MT"/>
              </a:rPr>
              <a:t>Posicionamientos sobre alguna situación (por parte de la o el vocero o en grupo)</a:t>
            </a:r>
          </a:p>
          <a:p>
            <a:pPr marL="285750" indent="-285750">
              <a:buFont typeface="Arial" charset="0"/>
              <a:buChar char="•"/>
            </a:pPr>
            <a:r>
              <a:rPr lang="es-ES" sz="2800" dirty="0" smtClean="0">
                <a:solidFill>
                  <a:srgbClr val="6C6463"/>
                </a:solidFill>
                <a:cs typeface="Gill Sans MT"/>
              </a:rPr>
              <a:t>Información práctica “cómo hacer algo”</a:t>
            </a:r>
          </a:p>
          <a:p>
            <a:pPr marL="285750" indent="-285750">
              <a:buFont typeface="Arial" charset="0"/>
              <a:buChar char="•"/>
            </a:pPr>
            <a:r>
              <a:rPr lang="es-ES" sz="2800" dirty="0" smtClean="0">
                <a:solidFill>
                  <a:srgbClr val="6C6463"/>
                </a:solidFill>
                <a:cs typeface="Gill Sans MT"/>
              </a:rPr>
              <a:t>Presentación de resultados de la organización a través de historias de éxito</a:t>
            </a:r>
          </a:p>
          <a:p>
            <a:pPr marL="285750" indent="-285750">
              <a:buFont typeface="Arial" charset="0"/>
              <a:buChar char="•"/>
            </a:pPr>
            <a:endParaRPr lang="es-ES" sz="2800" dirty="0" smtClean="0">
              <a:solidFill>
                <a:srgbClr val="6C6463"/>
              </a:solidFill>
              <a:cs typeface="Gill Sans MT"/>
            </a:endParaRPr>
          </a:p>
        </p:txBody>
      </p:sp>
    </p:spTree>
    <p:extLst>
      <p:ext uri="{BB962C8B-B14F-4D97-AF65-F5344CB8AC3E}">
        <p14:creationId xmlns:p14="http://schemas.microsoft.com/office/powerpoint/2010/main" val="985220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31</a:t>
            </a:fld>
            <a:endParaRPr lang="en-US"/>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58" y="193416"/>
            <a:ext cx="3114138" cy="3251710"/>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771" y="274444"/>
            <a:ext cx="3702036" cy="3378200"/>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887499"/>
            <a:ext cx="3528121" cy="2900493"/>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52" y="4895714"/>
            <a:ext cx="8220442" cy="1720093"/>
          </a:xfrm>
          <a:prstGeom prst="rect">
            <a:avLst/>
          </a:prstGeom>
        </p:spPr>
      </p:pic>
    </p:spTree>
    <p:extLst>
      <p:ext uri="{BB962C8B-B14F-4D97-AF65-F5344CB8AC3E}">
        <p14:creationId xmlns:p14="http://schemas.microsoft.com/office/powerpoint/2010/main" val="152418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32</a:t>
            </a:fld>
            <a:endParaRPr lang="en-US"/>
          </a:p>
        </p:txBody>
      </p:sp>
      <p:sp>
        <p:nvSpPr>
          <p:cNvPr id="7" name="Título 6"/>
          <p:cNvSpPr>
            <a:spLocks noGrp="1"/>
          </p:cNvSpPr>
          <p:nvPr>
            <p:ph type="title"/>
          </p:nvPr>
        </p:nvSpPr>
        <p:spPr>
          <a:xfrm>
            <a:off x="457200" y="507326"/>
            <a:ext cx="7772400" cy="523220"/>
          </a:xfrm>
        </p:spPr>
        <p:txBody>
          <a:bodyPr/>
          <a:lstStyle/>
          <a:p>
            <a:r>
              <a:rPr lang="en-US" dirty="0" smtClean="0"/>
              <a:t>IDEAS DE CONTENIDOS POR FORMATO</a:t>
            </a:r>
            <a:endParaRPr lang="en-US" dirty="0"/>
          </a:p>
        </p:txBody>
      </p:sp>
      <p:sp>
        <p:nvSpPr>
          <p:cNvPr id="8" name="Rectángulo 7"/>
          <p:cNvSpPr/>
          <p:nvPr/>
        </p:nvSpPr>
        <p:spPr>
          <a:xfrm>
            <a:off x="228600" y="1676400"/>
            <a:ext cx="4191000" cy="3108543"/>
          </a:xfrm>
          <a:prstGeom prst="rect">
            <a:avLst/>
          </a:prstGeom>
        </p:spPr>
        <p:txBody>
          <a:bodyPr wrap="square">
            <a:spAutoFit/>
          </a:bodyPr>
          <a:lstStyle/>
          <a:p>
            <a:r>
              <a:rPr lang="es-ES_tradnl" sz="2800" b="1" dirty="0" smtClean="0">
                <a:solidFill>
                  <a:srgbClr val="6C6463"/>
                </a:solidFill>
                <a:cs typeface="Gill Sans MT"/>
              </a:rPr>
              <a:t>Transmisiones en vivo:</a:t>
            </a:r>
            <a:endParaRPr lang="es-ES_tradnl" sz="2800" b="1" dirty="0">
              <a:solidFill>
                <a:srgbClr val="6C6463"/>
              </a:solidFill>
              <a:cs typeface="Gill Sans MT"/>
            </a:endParaRPr>
          </a:p>
          <a:p>
            <a:pPr marL="285750" indent="-285750">
              <a:buFont typeface="Arial" charset="0"/>
              <a:buChar char="•"/>
            </a:pPr>
            <a:endParaRPr lang="es-ES" sz="2800" dirty="0">
              <a:solidFill>
                <a:srgbClr val="6C6463"/>
              </a:solidFill>
              <a:cs typeface="Gill Sans MT"/>
            </a:endParaRPr>
          </a:p>
          <a:p>
            <a:pPr marL="285750" indent="-285750">
              <a:buFont typeface="Arial" charset="0"/>
              <a:buChar char="•"/>
            </a:pPr>
            <a:r>
              <a:rPr lang="es-ES" sz="2800" dirty="0" smtClean="0">
                <a:solidFill>
                  <a:srgbClr val="6C6463"/>
                </a:solidFill>
                <a:cs typeface="Gill Sans MT"/>
              </a:rPr>
              <a:t>Cobertura de eventos</a:t>
            </a:r>
          </a:p>
          <a:p>
            <a:pPr marL="285750" indent="-285750">
              <a:buFont typeface="Arial" charset="0"/>
              <a:buChar char="•"/>
            </a:pPr>
            <a:r>
              <a:rPr lang="es-ES" sz="2800" dirty="0" smtClean="0">
                <a:solidFill>
                  <a:srgbClr val="6C6463"/>
                </a:solidFill>
                <a:cs typeface="Gill Sans MT"/>
              </a:rPr>
              <a:t>Entrevistas</a:t>
            </a:r>
          </a:p>
          <a:p>
            <a:pPr marL="285750" indent="-285750">
              <a:buFont typeface="Arial" charset="0"/>
              <a:buChar char="•"/>
            </a:pPr>
            <a:r>
              <a:rPr lang="es-ES" sz="2800" dirty="0" err="1" smtClean="0">
                <a:solidFill>
                  <a:srgbClr val="6C6463"/>
                </a:solidFill>
                <a:cs typeface="Gill Sans MT"/>
              </a:rPr>
              <a:t>Webinars</a:t>
            </a:r>
            <a:endParaRPr lang="es-ES" sz="2800" dirty="0" smtClean="0">
              <a:solidFill>
                <a:srgbClr val="6C6463"/>
              </a:solidFill>
              <a:cs typeface="Gill Sans MT"/>
            </a:endParaRPr>
          </a:p>
          <a:p>
            <a:pPr marL="285750" indent="-285750">
              <a:buFont typeface="Arial" charset="0"/>
              <a:buChar char="•"/>
            </a:pPr>
            <a:r>
              <a:rPr lang="es-ES" sz="2800" dirty="0" smtClean="0">
                <a:solidFill>
                  <a:srgbClr val="6C6463"/>
                </a:solidFill>
                <a:cs typeface="Gill Sans MT"/>
              </a:rPr>
              <a:t>Sesiones de preguntas y respuestas</a:t>
            </a:r>
          </a:p>
        </p:txBody>
      </p:sp>
      <p:sp>
        <p:nvSpPr>
          <p:cNvPr id="5" name="Rectángulo 4"/>
          <p:cNvSpPr/>
          <p:nvPr/>
        </p:nvSpPr>
        <p:spPr>
          <a:xfrm>
            <a:off x="4953000" y="1676400"/>
            <a:ext cx="4038600" cy="3108543"/>
          </a:xfrm>
          <a:prstGeom prst="rect">
            <a:avLst/>
          </a:prstGeom>
        </p:spPr>
        <p:txBody>
          <a:bodyPr wrap="square">
            <a:spAutoFit/>
          </a:bodyPr>
          <a:lstStyle/>
          <a:p>
            <a:r>
              <a:rPr lang="es-ES_tradnl" sz="2800" b="1" dirty="0" smtClean="0">
                <a:solidFill>
                  <a:srgbClr val="6C6463"/>
                </a:solidFill>
                <a:cs typeface="Gill Sans MT"/>
              </a:rPr>
              <a:t>Audio:</a:t>
            </a:r>
            <a:endParaRPr lang="es-ES_tradnl" sz="2800" b="1" dirty="0">
              <a:solidFill>
                <a:srgbClr val="6C6463"/>
              </a:solidFill>
              <a:cs typeface="Gill Sans MT"/>
            </a:endParaRPr>
          </a:p>
          <a:p>
            <a:pPr marL="285750" indent="-285750">
              <a:buFont typeface="Arial" charset="0"/>
              <a:buChar char="•"/>
            </a:pPr>
            <a:endParaRPr lang="es-ES" sz="2800" dirty="0">
              <a:solidFill>
                <a:srgbClr val="6C6463"/>
              </a:solidFill>
              <a:cs typeface="Gill Sans MT"/>
            </a:endParaRPr>
          </a:p>
          <a:p>
            <a:pPr marL="285750" indent="-285750">
              <a:buFont typeface="Arial" charset="0"/>
              <a:buChar char="•"/>
            </a:pPr>
            <a:r>
              <a:rPr lang="es-ES" sz="2800" dirty="0" smtClean="0">
                <a:solidFill>
                  <a:srgbClr val="6C6463"/>
                </a:solidFill>
                <a:cs typeface="Gill Sans MT"/>
              </a:rPr>
              <a:t>Opiniones de expertos</a:t>
            </a:r>
          </a:p>
          <a:p>
            <a:pPr marL="285750" indent="-285750">
              <a:buFont typeface="Arial" charset="0"/>
              <a:buChar char="•"/>
            </a:pPr>
            <a:r>
              <a:rPr lang="es-ES" sz="2800" dirty="0" smtClean="0">
                <a:solidFill>
                  <a:srgbClr val="6C6463"/>
                </a:solidFill>
                <a:cs typeface="Gill Sans MT"/>
              </a:rPr>
              <a:t>Entrevistas</a:t>
            </a:r>
          </a:p>
          <a:p>
            <a:pPr marL="285750" indent="-285750">
              <a:buFont typeface="Arial" charset="0"/>
              <a:buChar char="•"/>
            </a:pPr>
            <a:r>
              <a:rPr lang="es-ES" sz="2800" dirty="0" smtClean="0">
                <a:solidFill>
                  <a:srgbClr val="6C6463"/>
                </a:solidFill>
                <a:cs typeface="Gill Sans MT"/>
              </a:rPr>
              <a:t>Testimonios</a:t>
            </a:r>
          </a:p>
          <a:p>
            <a:pPr marL="285750" indent="-285750">
              <a:buFont typeface="Arial" charset="0"/>
              <a:buChar char="•"/>
            </a:pPr>
            <a:r>
              <a:rPr lang="es-ES" sz="2800" dirty="0" smtClean="0">
                <a:solidFill>
                  <a:srgbClr val="6C6463"/>
                </a:solidFill>
                <a:cs typeface="Gill Sans MT"/>
              </a:rPr>
              <a:t>Podcasts sobre temas o casos particulares</a:t>
            </a:r>
          </a:p>
        </p:txBody>
      </p:sp>
    </p:spTree>
    <p:extLst>
      <p:ext uri="{BB962C8B-B14F-4D97-AF65-F5344CB8AC3E}">
        <p14:creationId xmlns:p14="http://schemas.microsoft.com/office/powerpoint/2010/main" val="1578103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70329" y="171654"/>
            <a:ext cx="8513515" cy="728838"/>
          </a:xfrm>
        </p:spPr>
        <p:txBody>
          <a:bodyPr/>
          <a:lstStyle/>
          <a:p>
            <a:r>
              <a:rPr lang="en-US" dirty="0" smtClean="0"/>
              <a:t>DISTRIBUCIÓN </a:t>
            </a:r>
            <a:r>
              <a:rPr lang="en-US" smtClean="0"/>
              <a:t>DE CONTENIDOS Y MATERIALES</a:t>
            </a:r>
            <a:endParaRPr lang="en-US" dirty="0"/>
          </a:p>
        </p:txBody>
      </p:sp>
      <p:sp>
        <p:nvSpPr>
          <p:cNvPr id="9" name="Rectángulo 8"/>
          <p:cNvSpPr/>
          <p:nvPr/>
        </p:nvSpPr>
        <p:spPr>
          <a:xfrm>
            <a:off x="177440" y="2833405"/>
            <a:ext cx="4083424" cy="3108543"/>
          </a:xfrm>
          <a:prstGeom prst="rect">
            <a:avLst/>
          </a:prstGeom>
        </p:spPr>
        <p:txBody>
          <a:bodyPr wrap="square">
            <a:spAutoFit/>
          </a:bodyPr>
          <a:lstStyle/>
          <a:p>
            <a:r>
              <a:rPr lang="es-ES" sz="2800" b="1" dirty="0" smtClean="0">
                <a:solidFill>
                  <a:srgbClr val="6C6463"/>
                </a:solidFill>
                <a:cs typeface="Gill Sans MT"/>
              </a:rPr>
              <a:t>Definición de:</a:t>
            </a:r>
          </a:p>
          <a:p>
            <a:pPr marL="457200" indent="-457200">
              <a:buFont typeface="Arial" charset="0"/>
              <a:buChar char="•"/>
            </a:pPr>
            <a:endParaRPr lang="es-ES" sz="2800" dirty="0">
              <a:solidFill>
                <a:srgbClr val="6C6463"/>
              </a:solidFill>
              <a:cs typeface="Gill Sans MT"/>
            </a:endParaRPr>
          </a:p>
          <a:p>
            <a:pPr marL="457200" indent="-457200">
              <a:buFont typeface="Arial" charset="0"/>
              <a:buChar char="•"/>
            </a:pPr>
            <a:r>
              <a:rPr lang="es-ES" sz="2800" dirty="0" smtClean="0">
                <a:solidFill>
                  <a:srgbClr val="6C6463"/>
                </a:solidFill>
                <a:cs typeface="Gill Sans MT"/>
              </a:rPr>
              <a:t>Canal principal</a:t>
            </a:r>
          </a:p>
          <a:p>
            <a:pPr marL="457200" indent="-457200">
              <a:buFont typeface="Arial" charset="0"/>
              <a:buChar char="•"/>
            </a:pPr>
            <a:r>
              <a:rPr lang="es-ES" sz="2800" dirty="0" smtClean="0">
                <a:solidFill>
                  <a:srgbClr val="6C6463"/>
                </a:solidFill>
                <a:cs typeface="Gill Sans MT"/>
              </a:rPr>
              <a:t>Canal (es) secundario</a:t>
            </a:r>
          </a:p>
          <a:p>
            <a:pPr marL="457200" indent="-457200">
              <a:buFont typeface="Arial" charset="0"/>
              <a:buChar char="•"/>
            </a:pPr>
            <a:r>
              <a:rPr lang="es-ES" sz="2800" dirty="0" smtClean="0">
                <a:solidFill>
                  <a:srgbClr val="6C6463"/>
                </a:solidFill>
                <a:cs typeface="Gill Sans MT"/>
              </a:rPr>
              <a:t>Canal de distribución</a:t>
            </a:r>
          </a:p>
          <a:p>
            <a:pPr marL="457200" indent="-457200">
              <a:buFont typeface="Arial" charset="0"/>
              <a:buChar char="•"/>
            </a:pPr>
            <a:r>
              <a:rPr lang="es-ES" sz="2800" dirty="0" smtClean="0">
                <a:solidFill>
                  <a:srgbClr val="6C6463"/>
                </a:solidFill>
                <a:cs typeface="Gill Sans MT"/>
              </a:rPr>
              <a:t>Canal de repositorio</a:t>
            </a:r>
          </a:p>
          <a:p>
            <a:pPr marL="285750" indent="-285750">
              <a:buFont typeface="Arial" charset="0"/>
              <a:buChar char="•"/>
            </a:pPr>
            <a:endParaRPr lang="es-ES" sz="2800" dirty="0" smtClean="0">
              <a:solidFill>
                <a:srgbClr val="6C6463"/>
              </a:solidFill>
              <a:cs typeface="Gill Sans MT"/>
            </a:endParaRPr>
          </a:p>
        </p:txBody>
      </p:sp>
      <p:sp>
        <p:nvSpPr>
          <p:cNvPr id="10" name="Rectángulo redondeado 9"/>
          <p:cNvSpPr/>
          <p:nvPr/>
        </p:nvSpPr>
        <p:spPr>
          <a:xfrm>
            <a:off x="5422839" y="1887605"/>
            <a:ext cx="1466538" cy="131988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FB</a:t>
            </a:r>
            <a:endParaRPr lang="en-US"/>
          </a:p>
        </p:txBody>
      </p:sp>
      <p:sp>
        <p:nvSpPr>
          <p:cNvPr id="11" name="Rectángulo redondeado 10"/>
          <p:cNvSpPr/>
          <p:nvPr/>
        </p:nvSpPr>
        <p:spPr>
          <a:xfrm>
            <a:off x="7635799" y="2957632"/>
            <a:ext cx="914400" cy="685800"/>
          </a:xfrm>
          <a:prstGeom prst="roundRect">
            <a:avLst/>
          </a:prstGeom>
          <a:solidFill>
            <a:schemeClr val="accent4">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TW</a:t>
            </a:r>
            <a:endParaRPr lang="en-US"/>
          </a:p>
        </p:txBody>
      </p:sp>
      <p:sp>
        <p:nvSpPr>
          <p:cNvPr id="12" name="Rectángulo redondeado 11"/>
          <p:cNvSpPr/>
          <p:nvPr/>
        </p:nvSpPr>
        <p:spPr>
          <a:xfrm>
            <a:off x="6665259" y="1908325"/>
            <a:ext cx="914400" cy="6858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INS</a:t>
            </a:r>
            <a:endParaRPr lang="en-US" dirty="0"/>
          </a:p>
        </p:txBody>
      </p:sp>
      <p:sp>
        <p:nvSpPr>
          <p:cNvPr id="13" name="Rectángulo redondeado 12"/>
          <p:cNvSpPr/>
          <p:nvPr/>
        </p:nvSpPr>
        <p:spPr>
          <a:xfrm>
            <a:off x="4793472" y="3759570"/>
            <a:ext cx="1498225" cy="125621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endParaRPr lang="en-US" dirty="0"/>
          </a:p>
        </p:txBody>
      </p:sp>
      <p:sp>
        <p:nvSpPr>
          <p:cNvPr id="15" name="Rectángulo redondeado 14"/>
          <p:cNvSpPr/>
          <p:nvPr/>
        </p:nvSpPr>
        <p:spPr>
          <a:xfrm>
            <a:off x="7225505" y="4329984"/>
            <a:ext cx="914400" cy="68580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YOU</a:t>
            </a:r>
            <a:endParaRPr lang="en-US" dirty="0"/>
          </a:p>
        </p:txBody>
      </p:sp>
      <p:sp>
        <p:nvSpPr>
          <p:cNvPr id="17" name="Rectángulo 16"/>
          <p:cNvSpPr/>
          <p:nvPr/>
        </p:nvSpPr>
        <p:spPr>
          <a:xfrm>
            <a:off x="3124200" y="1343561"/>
            <a:ext cx="2312894" cy="1323439"/>
          </a:xfrm>
          <a:prstGeom prst="rect">
            <a:avLst/>
          </a:prstGeom>
        </p:spPr>
        <p:txBody>
          <a:bodyPr wrap="square">
            <a:spAutoFit/>
          </a:bodyPr>
          <a:lstStyle/>
          <a:p>
            <a:r>
              <a:rPr lang="es-ES" sz="2000" dirty="0" smtClean="0">
                <a:solidFill>
                  <a:srgbClr val="6C6463"/>
                </a:solidFill>
                <a:cs typeface="Gill Sans MT"/>
              </a:rPr>
              <a:t>Infografías con texto</a:t>
            </a:r>
            <a:endParaRPr lang="es-ES" sz="2000" dirty="0">
              <a:solidFill>
                <a:srgbClr val="6C6463"/>
              </a:solidFill>
              <a:cs typeface="Gill Sans MT"/>
            </a:endParaRPr>
          </a:p>
          <a:p>
            <a:r>
              <a:rPr lang="es-ES" sz="2000" dirty="0">
                <a:solidFill>
                  <a:srgbClr val="6C6463"/>
                </a:solidFill>
                <a:cs typeface="Gill Sans MT"/>
              </a:rPr>
              <a:t>Videos con texto</a:t>
            </a:r>
          </a:p>
          <a:p>
            <a:r>
              <a:rPr lang="es-ES" sz="2000" dirty="0" smtClean="0">
                <a:solidFill>
                  <a:srgbClr val="6C6463"/>
                </a:solidFill>
                <a:cs typeface="Gill Sans MT"/>
              </a:rPr>
              <a:t>Fotos de actividades con texto</a:t>
            </a:r>
          </a:p>
        </p:txBody>
      </p:sp>
      <p:sp>
        <p:nvSpPr>
          <p:cNvPr id="18" name="Rectángulo 17"/>
          <p:cNvSpPr/>
          <p:nvPr/>
        </p:nvSpPr>
        <p:spPr>
          <a:xfrm>
            <a:off x="6606989" y="5124419"/>
            <a:ext cx="2218764" cy="707886"/>
          </a:xfrm>
          <a:prstGeom prst="rect">
            <a:avLst/>
          </a:prstGeom>
        </p:spPr>
        <p:txBody>
          <a:bodyPr wrap="square">
            <a:spAutoFit/>
          </a:bodyPr>
          <a:lstStyle/>
          <a:p>
            <a:r>
              <a:rPr lang="es-ES" sz="2000" dirty="0" smtClean="0">
                <a:solidFill>
                  <a:srgbClr val="6C6463"/>
                </a:solidFill>
                <a:cs typeface="Gill Sans MT"/>
              </a:rPr>
              <a:t>Videos historias de éxito </a:t>
            </a:r>
            <a:endParaRPr lang="es-ES" sz="2800" dirty="0" smtClean="0">
              <a:solidFill>
                <a:srgbClr val="6C6463"/>
              </a:solidFill>
              <a:cs typeface="Gill Sans MT"/>
            </a:endParaRPr>
          </a:p>
        </p:txBody>
      </p:sp>
      <p:sp>
        <p:nvSpPr>
          <p:cNvPr id="19" name="Rectángulo 18"/>
          <p:cNvSpPr/>
          <p:nvPr/>
        </p:nvSpPr>
        <p:spPr>
          <a:xfrm>
            <a:off x="4670129" y="5105400"/>
            <a:ext cx="1883071" cy="1631216"/>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solidFill>
                  <a:srgbClr val="6C6463"/>
                </a:solidFill>
                <a:cs typeface="Gill Sans MT"/>
              </a:rPr>
              <a:t>Notas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solidFill>
                  <a:srgbClr val="6C6463"/>
                </a:solidFill>
                <a:cs typeface="Gill Sans MT"/>
              </a:rPr>
              <a:t>Entrevistas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solidFill>
                  <a:srgbClr val="6C6463"/>
                </a:solidFill>
                <a:cs typeface="Gill Sans MT"/>
              </a:rPr>
              <a:t>Artículos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smtClean="0">
                <a:solidFill>
                  <a:srgbClr val="6C6463"/>
                </a:solidFill>
                <a:cs typeface="Gill Sans MT"/>
              </a:rPr>
              <a:t>Fotografías</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s-ES" sz="2000" dirty="0" err="1" smtClean="0">
                <a:solidFill>
                  <a:srgbClr val="6C6463"/>
                </a:solidFill>
                <a:cs typeface="Gill Sans MT"/>
              </a:rPr>
              <a:t>Press</a:t>
            </a:r>
            <a:r>
              <a:rPr lang="es-ES" sz="2000" dirty="0" smtClean="0">
                <a:solidFill>
                  <a:srgbClr val="6C6463"/>
                </a:solidFill>
                <a:cs typeface="Gill Sans MT"/>
              </a:rPr>
              <a:t> Kit</a:t>
            </a:r>
          </a:p>
        </p:txBody>
      </p:sp>
      <p:sp>
        <p:nvSpPr>
          <p:cNvPr id="20" name="Rectángulo 19"/>
          <p:cNvSpPr/>
          <p:nvPr/>
        </p:nvSpPr>
        <p:spPr>
          <a:xfrm>
            <a:off x="7520728" y="965537"/>
            <a:ext cx="2080472" cy="1015663"/>
          </a:xfrm>
          <a:prstGeom prst="rect">
            <a:avLst/>
          </a:prstGeom>
        </p:spPr>
        <p:txBody>
          <a:bodyPr wrap="square">
            <a:spAutoFit/>
          </a:bodyPr>
          <a:lstStyle/>
          <a:p>
            <a:r>
              <a:rPr lang="es-ES" sz="2000" dirty="0" smtClean="0">
                <a:solidFill>
                  <a:srgbClr val="6C6463"/>
                </a:solidFill>
                <a:cs typeface="Gill Sans MT"/>
              </a:rPr>
              <a:t>Infografías</a:t>
            </a:r>
          </a:p>
          <a:p>
            <a:r>
              <a:rPr lang="es-ES" sz="2000" dirty="0" smtClean="0">
                <a:solidFill>
                  <a:srgbClr val="6C6463"/>
                </a:solidFill>
                <a:cs typeface="Gill Sans MT"/>
              </a:rPr>
              <a:t>Álbumes actividades</a:t>
            </a:r>
            <a:endParaRPr lang="es-ES" sz="2000" dirty="0">
              <a:solidFill>
                <a:srgbClr val="6C6463"/>
              </a:solidFill>
              <a:cs typeface="Gill Sans MT"/>
            </a:endParaRPr>
          </a:p>
        </p:txBody>
      </p:sp>
      <p:cxnSp>
        <p:nvCxnSpPr>
          <p:cNvPr id="23" name="Conector recto de flecha 22"/>
          <p:cNvCxnSpPr/>
          <p:nvPr/>
        </p:nvCxnSpPr>
        <p:spPr>
          <a:xfrm flipH="1">
            <a:off x="6291697" y="4664716"/>
            <a:ext cx="866261" cy="282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p:cNvCxnSpPr/>
          <p:nvPr/>
        </p:nvCxnSpPr>
        <p:spPr>
          <a:xfrm flipV="1">
            <a:off x="7485885" y="3745332"/>
            <a:ext cx="230486" cy="5337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p:cNvCxnSpPr/>
          <p:nvPr/>
        </p:nvCxnSpPr>
        <p:spPr>
          <a:xfrm flipV="1">
            <a:off x="5759027" y="3237719"/>
            <a:ext cx="44420" cy="58065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p:cNvCxnSpPr/>
          <p:nvPr/>
        </p:nvCxnSpPr>
        <p:spPr>
          <a:xfrm flipV="1">
            <a:off x="6287761" y="3473733"/>
            <a:ext cx="1291898" cy="5766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p:cNvCxnSpPr/>
          <p:nvPr/>
        </p:nvCxnSpPr>
        <p:spPr>
          <a:xfrm flipH="1" flipV="1">
            <a:off x="6455071" y="3331627"/>
            <a:ext cx="788657" cy="99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ector recto de flecha 35"/>
          <p:cNvCxnSpPr/>
          <p:nvPr/>
        </p:nvCxnSpPr>
        <p:spPr>
          <a:xfrm>
            <a:off x="6911134" y="3024215"/>
            <a:ext cx="665187" cy="3330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655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04800" y="851263"/>
            <a:ext cx="8610600" cy="1663337"/>
          </a:xfrm>
        </p:spPr>
        <p:txBody>
          <a:bodyPr anchor="ctr"/>
          <a:lstStyle/>
          <a:p>
            <a:pPr indent="0"/>
            <a:r>
              <a:rPr lang="en-US" dirty="0" smtClean="0"/>
              <a:t>Una </a:t>
            </a:r>
            <a:r>
              <a:rPr lang="en-US" dirty="0" err="1" smtClean="0"/>
              <a:t>misma</a:t>
            </a:r>
            <a:r>
              <a:rPr lang="en-US" dirty="0" smtClean="0"/>
              <a:t> “</a:t>
            </a:r>
            <a:r>
              <a:rPr lang="en-US" dirty="0" err="1" smtClean="0"/>
              <a:t>historia</a:t>
            </a:r>
            <a:r>
              <a:rPr lang="en-US" dirty="0" smtClean="0"/>
              <a:t>” a </a:t>
            </a:r>
            <a:r>
              <a:rPr lang="en-US" dirty="0" err="1" smtClean="0"/>
              <a:t>través</a:t>
            </a:r>
            <a:r>
              <a:rPr lang="en-US" dirty="0" smtClean="0"/>
              <a:t> de </a:t>
            </a:r>
            <a:r>
              <a:rPr lang="en-US" dirty="0" err="1" smtClean="0"/>
              <a:t>diferentes</a:t>
            </a:r>
            <a:r>
              <a:rPr lang="en-US" dirty="0" smtClean="0"/>
              <a:t> </a:t>
            </a:r>
            <a:r>
              <a:rPr lang="en-US" dirty="0" err="1" smtClean="0"/>
              <a:t>canales</a:t>
            </a:r>
            <a:endParaRPr lang="en-US" dirty="0" smtClean="0"/>
          </a:p>
          <a:p>
            <a:pPr indent="0"/>
            <a:r>
              <a:rPr lang="en-US" dirty="0" err="1" smtClean="0"/>
              <a:t>Involucrando</a:t>
            </a:r>
            <a:r>
              <a:rPr lang="en-US" dirty="0" smtClean="0"/>
              <a:t> a </a:t>
            </a:r>
            <a:r>
              <a:rPr lang="en-US" dirty="0" err="1" smtClean="0"/>
              <a:t>usuarias</a:t>
            </a:r>
            <a:r>
              <a:rPr lang="en-US" dirty="0" smtClean="0"/>
              <a:t> y </a:t>
            </a:r>
            <a:r>
              <a:rPr lang="en-US" dirty="0" err="1" smtClean="0"/>
              <a:t>usuarios</a:t>
            </a:r>
            <a:r>
              <a:rPr lang="en-US" dirty="0" smtClean="0"/>
              <a:t> (</a:t>
            </a:r>
            <a:r>
              <a:rPr lang="en-US" dirty="0" err="1" smtClean="0"/>
              <a:t>audiencias</a:t>
            </a:r>
            <a:r>
              <a:rPr lang="en-US" dirty="0" smtClean="0"/>
              <a:t>)</a:t>
            </a:r>
          </a:p>
          <a:p>
            <a:pPr indent="0"/>
            <a:r>
              <a:rPr lang="en-US" dirty="0" err="1" smtClean="0"/>
              <a:t>Contenidos</a:t>
            </a:r>
            <a:r>
              <a:rPr lang="en-US" dirty="0" smtClean="0"/>
              <a:t> </a:t>
            </a:r>
            <a:r>
              <a:rPr lang="en-US" dirty="0" err="1" smtClean="0"/>
              <a:t>diferentes</a:t>
            </a:r>
            <a:r>
              <a:rPr lang="en-US" dirty="0" smtClean="0"/>
              <a:t> </a:t>
            </a:r>
            <a:r>
              <a:rPr lang="en-US" dirty="0" err="1" smtClean="0"/>
              <a:t>en</a:t>
            </a:r>
            <a:r>
              <a:rPr lang="en-US" dirty="0" smtClean="0"/>
              <a:t> </a:t>
            </a:r>
            <a:r>
              <a:rPr lang="en-US" dirty="0" err="1" smtClean="0"/>
              <a:t>cada</a:t>
            </a:r>
            <a:r>
              <a:rPr lang="en-US" dirty="0" smtClean="0"/>
              <a:t> canal, </a:t>
            </a:r>
            <a:r>
              <a:rPr lang="en-US" dirty="0" err="1" smtClean="0"/>
              <a:t>pero</a:t>
            </a:r>
            <a:r>
              <a:rPr lang="en-US" dirty="0" smtClean="0"/>
              <a:t> </a:t>
            </a:r>
            <a:r>
              <a:rPr lang="en-US" dirty="0" err="1" smtClean="0"/>
              <a:t>vinculados</a:t>
            </a:r>
            <a:r>
              <a:rPr lang="en-US" dirty="0" smtClean="0"/>
              <a:t> </a:t>
            </a:r>
            <a:r>
              <a:rPr lang="en-US" dirty="0" err="1" smtClean="0"/>
              <a:t>por</a:t>
            </a:r>
            <a:r>
              <a:rPr lang="en-US" dirty="0" smtClean="0"/>
              <a:t> la </a:t>
            </a:r>
            <a:r>
              <a:rPr lang="en-US" dirty="0" err="1" smtClean="0"/>
              <a:t>misma</a:t>
            </a:r>
            <a:r>
              <a:rPr lang="en-US" dirty="0" smtClean="0"/>
              <a:t> </a:t>
            </a:r>
            <a:r>
              <a:rPr lang="en-US" dirty="0" err="1" smtClean="0"/>
              <a:t>narrativa</a:t>
            </a:r>
            <a:endParaRPr lang="en-US" dirty="0" smtClean="0"/>
          </a:p>
        </p:txBody>
      </p:sp>
      <p:sp>
        <p:nvSpPr>
          <p:cNvPr id="6" name="Título 5"/>
          <p:cNvSpPr>
            <a:spLocks noGrp="1"/>
          </p:cNvSpPr>
          <p:nvPr>
            <p:ph type="title"/>
          </p:nvPr>
        </p:nvSpPr>
        <p:spPr>
          <a:xfrm>
            <a:off x="494564" y="339907"/>
            <a:ext cx="7772400" cy="523220"/>
          </a:xfrm>
        </p:spPr>
        <p:txBody>
          <a:bodyPr/>
          <a:lstStyle/>
          <a:p>
            <a:r>
              <a:rPr lang="en-US" dirty="0" smtClean="0"/>
              <a:t>NARRATIVA TRANSMEDIA</a:t>
            </a:r>
            <a:endParaRPr lang="en-US" dirty="0"/>
          </a:p>
        </p:txBody>
      </p:sp>
      <p:sp>
        <p:nvSpPr>
          <p:cNvPr id="7" name="Rectángulo redondeado 6"/>
          <p:cNvSpPr/>
          <p:nvPr/>
        </p:nvSpPr>
        <p:spPr>
          <a:xfrm>
            <a:off x="871098" y="3123328"/>
            <a:ext cx="1186302" cy="1067672"/>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Canal 1</a:t>
            </a:r>
            <a:endParaRPr lang="en-US"/>
          </a:p>
        </p:txBody>
      </p:sp>
      <p:sp>
        <p:nvSpPr>
          <p:cNvPr id="8" name="Rectángulo 7"/>
          <p:cNvSpPr/>
          <p:nvPr/>
        </p:nvSpPr>
        <p:spPr>
          <a:xfrm>
            <a:off x="708895" y="4264991"/>
            <a:ext cx="1677958" cy="2246769"/>
          </a:xfrm>
          <a:prstGeom prst="rect">
            <a:avLst/>
          </a:prstGeom>
        </p:spPr>
        <p:txBody>
          <a:bodyPr wrap="square">
            <a:spAutoFit/>
          </a:bodyPr>
          <a:lstStyle/>
          <a:p>
            <a:r>
              <a:rPr lang="es-ES" sz="2000" dirty="0" smtClean="0">
                <a:solidFill>
                  <a:srgbClr val="6C6463"/>
                </a:solidFill>
                <a:cs typeface="Gill Sans MT"/>
              </a:rPr>
              <a:t>Video testimonial sobre Tema X</a:t>
            </a:r>
          </a:p>
          <a:p>
            <a:endParaRPr lang="es-ES" sz="2000" dirty="0">
              <a:solidFill>
                <a:srgbClr val="6C6463"/>
              </a:solidFill>
              <a:cs typeface="Gill Sans MT"/>
            </a:endParaRPr>
          </a:p>
          <a:p>
            <a:r>
              <a:rPr lang="es-ES" sz="2000" dirty="0" smtClean="0">
                <a:solidFill>
                  <a:srgbClr val="6C6463"/>
                </a:solidFill>
                <a:cs typeface="Gill Sans MT"/>
              </a:rPr>
              <a:t>Entrada de blog sobre Tema X</a:t>
            </a:r>
            <a:endParaRPr lang="es-ES" sz="2000" dirty="0">
              <a:solidFill>
                <a:srgbClr val="6C6463"/>
              </a:solidFill>
              <a:cs typeface="Gill Sans MT"/>
            </a:endParaRPr>
          </a:p>
        </p:txBody>
      </p:sp>
      <p:sp>
        <p:nvSpPr>
          <p:cNvPr id="9" name="Rectángulo redondeado 8"/>
          <p:cNvSpPr/>
          <p:nvPr/>
        </p:nvSpPr>
        <p:spPr>
          <a:xfrm>
            <a:off x="3743573" y="3023923"/>
            <a:ext cx="1209427" cy="1090877"/>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Canal 2</a:t>
            </a:r>
            <a:endParaRPr lang="en-US" dirty="0"/>
          </a:p>
        </p:txBody>
      </p:sp>
      <p:sp>
        <p:nvSpPr>
          <p:cNvPr id="10" name="Rectángulo 9"/>
          <p:cNvSpPr/>
          <p:nvPr/>
        </p:nvSpPr>
        <p:spPr>
          <a:xfrm>
            <a:off x="2918695" y="4309408"/>
            <a:ext cx="2872505" cy="2246769"/>
          </a:xfrm>
          <a:prstGeom prst="rect">
            <a:avLst/>
          </a:prstGeom>
        </p:spPr>
        <p:txBody>
          <a:bodyPr wrap="square">
            <a:spAutoFit/>
          </a:bodyPr>
          <a:lstStyle/>
          <a:p>
            <a:r>
              <a:rPr lang="es-ES" sz="2000" dirty="0" smtClean="0">
                <a:solidFill>
                  <a:srgbClr val="6C6463"/>
                </a:solidFill>
                <a:cs typeface="Gill Sans MT"/>
              </a:rPr>
              <a:t>Video corto Tema X</a:t>
            </a:r>
          </a:p>
          <a:p>
            <a:endParaRPr lang="es-ES" sz="2000" dirty="0" smtClean="0">
              <a:solidFill>
                <a:srgbClr val="6C6463"/>
              </a:solidFill>
              <a:cs typeface="Gill Sans MT"/>
            </a:endParaRPr>
          </a:p>
          <a:p>
            <a:r>
              <a:rPr lang="es-ES" sz="2000" dirty="0" smtClean="0">
                <a:solidFill>
                  <a:srgbClr val="6C6463"/>
                </a:solidFill>
                <a:cs typeface="Gill Sans MT"/>
              </a:rPr>
              <a:t>Encuesta sobre Tema X</a:t>
            </a:r>
          </a:p>
          <a:p>
            <a:endParaRPr lang="es-ES" sz="2000" dirty="0">
              <a:solidFill>
                <a:srgbClr val="6C6463"/>
              </a:solidFill>
              <a:cs typeface="Gill Sans MT"/>
            </a:endParaRPr>
          </a:p>
          <a:p>
            <a:r>
              <a:rPr lang="es-ES" sz="2000" dirty="0">
                <a:solidFill>
                  <a:srgbClr val="6C6463"/>
                </a:solidFill>
                <a:cs typeface="Gill Sans MT"/>
              </a:rPr>
              <a:t>T</a:t>
            </a:r>
            <a:r>
              <a:rPr lang="es-ES" sz="2000" dirty="0" smtClean="0">
                <a:solidFill>
                  <a:srgbClr val="6C6463"/>
                </a:solidFill>
                <a:cs typeface="Gill Sans MT"/>
              </a:rPr>
              <a:t>estimonios similares del público sobre Tema X en textos cortos y fotos</a:t>
            </a:r>
            <a:endParaRPr lang="es-ES" sz="2000" dirty="0">
              <a:solidFill>
                <a:srgbClr val="6C6463"/>
              </a:solidFill>
              <a:cs typeface="Gill Sans MT"/>
            </a:endParaRPr>
          </a:p>
        </p:txBody>
      </p:sp>
      <p:sp>
        <p:nvSpPr>
          <p:cNvPr id="11" name="Rectángulo redondeado 10"/>
          <p:cNvSpPr/>
          <p:nvPr/>
        </p:nvSpPr>
        <p:spPr>
          <a:xfrm>
            <a:off x="6768178" y="3002837"/>
            <a:ext cx="1232822" cy="1111963"/>
          </a:xfrm>
          <a:prstGeom prst="roundRect">
            <a:avLst/>
          </a:prstGeom>
          <a:solidFill>
            <a:schemeClr val="accent4">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Canal 3</a:t>
            </a:r>
            <a:endParaRPr lang="en-US" dirty="0"/>
          </a:p>
        </p:txBody>
      </p:sp>
      <p:sp>
        <p:nvSpPr>
          <p:cNvPr id="12" name="Rectángulo 11"/>
          <p:cNvSpPr/>
          <p:nvPr/>
        </p:nvSpPr>
        <p:spPr>
          <a:xfrm>
            <a:off x="6096000" y="4157269"/>
            <a:ext cx="3048000" cy="2246769"/>
          </a:xfrm>
          <a:prstGeom prst="rect">
            <a:avLst/>
          </a:prstGeom>
        </p:spPr>
        <p:txBody>
          <a:bodyPr wrap="square">
            <a:spAutoFit/>
          </a:bodyPr>
          <a:lstStyle/>
          <a:p>
            <a:r>
              <a:rPr lang="es-ES" sz="2000" dirty="0" smtClean="0">
                <a:solidFill>
                  <a:srgbClr val="6C6463"/>
                </a:solidFill>
                <a:cs typeface="Gill Sans MT"/>
              </a:rPr>
              <a:t>Imágenes de acciones de la organización sobre Tema X</a:t>
            </a:r>
          </a:p>
          <a:p>
            <a:endParaRPr lang="es-ES" sz="2000" dirty="0">
              <a:solidFill>
                <a:srgbClr val="6C6463"/>
              </a:solidFill>
              <a:cs typeface="Gill Sans MT"/>
            </a:endParaRPr>
          </a:p>
          <a:p>
            <a:r>
              <a:rPr lang="es-ES" sz="2000" dirty="0" smtClean="0">
                <a:solidFill>
                  <a:srgbClr val="6C6463"/>
                </a:solidFill>
                <a:cs typeface="Gill Sans MT"/>
              </a:rPr>
              <a:t>Videos cortos de miembros del voluntariado de la organización opinando sobre tema X</a:t>
            </a:r>
            <a:endParaRPr lang="es-ES" sz="2000" dirty="0">
              <a:solidFill>
                <a:srgbClr val="6C6463"/>
              </a:solidFill>
              <a:cs typeface="Gill Sans MT"/>
            </a:endParaRPr>
          </a:p>
        </p:txBody>
      </p:sp>
      <p:cxnSp>
        <p:nvCxnSpPr>
          <p:cNvPr id="14" name="Conector recto de flecha 13"/>
          <p:cNvCxnSpPr/>
          <p:nvPr/>
        </p:nvCxnSpPr>
        <p:spPr>
          <a:xfrm>
            <a:off x="2362200" y="3491108"/>
            <a:ext cx="685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p:cNvCxnSpPr/>
          <p:nvPr/>
        </p:nvCxnSpPr>
        <p:spPr>
          <a:xfrm>
            <a:off x="5410200" y="3416961"/>
            <a:ext cx="685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Conector recto de flecha 18"/>
          <p:cNvCxnSpPr/>
          <p:nvPr/>
        </p:nvCxnSpPr>
        <p:spPr>
          <a:xfrm flipH="1">
            <a:off x="5410200" y="3733800"/>
            <a:ext cx="685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flipH="1">
            <a:off x="2386853" y="3747247"/>
            <a:ext cx="685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Arco 29"/>
          <p:cNvSpPr/>
          <p:nvPr/>
        </p:nvSpPr>
        <p:spPr>
          <a:xfrm rot="19641671">
            <a:off x="1827436" y="2345371"/>
            <a:ext cx="5106656" cy="5259358"/>
          </a:xfrm>
          <a:prstGeom prst="arc">
            <a:avLst>
              <a:gd name="adj1" fmla="val 15043758"/>
              <a:gd name="adj2" fmla="val 21425898"/>
            </a:avLst>
          </a:prstGeom>
          <a:ln>
            <a:solidFill>
              <a:schemeClr val="tx2"/>
            </a:solidFill>
            <a:tailEnd type="triangle"/>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ln>
                <a:solidFill>
                  <a:schemeClr val="tx2"/>
                </a:solidFill>
              </a:ln>
              <a:solidFill>
                <a:schemeClr val="accent1"/>
              </a:solidFill>
            </a:endParaRPr>
          </a:p>
        </p:txBody>
      </p:sp>
    </p:spTree>
    <p:extLst>
      <p:ext uri="{BB962C8B-B14F-4D97-AF65-F5344CB8AC3E}">
        <p14:creationId xmlns:p14="http://schemas.microsoft.com/office/powerpoint/2010/main" val="151326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8600" y="762000"/>
            <a:ext cx="8763000" cy="5943600"/>
          </a:xfrm>
        </p:spPr>
        <p:txBody>
          <a:bodyPr>
            <a:noAutofit/>
          </a:bodyPr>
          <a:lstStyle/>
          <a:p>
            <a:r>
              <a:rPr lang="en-US" sz="2100" b="1" dirty="0" err="1">
                <a:solidFill>
                  <a:schemeClr val="bg2"/>
                </a:solidFill>
              </a:rPr>
              <a:t>Inclusividad</a:t>
            </a:r>
            <a:r>
              <a:rPr lang="en-US" sz="2100" dirty="0"/>
              <a:t> </a:t>
            </a:r>
            <a:r>
              <a:rPr lang="en-US" sz="2100" dirty="0" smtClean="0"/>
              <a:t>(</a:t>
            </a:r>
            <a:r>
              <a:rPr lang="en-US" sz="2100" dirty="0" err="1" smtClean="0"/>
              <a:t>formatos</a:t>
            </a:r>
            <a:r>
              <a:rPr lang="en-US" sz="2100" dirty="0" smtClean="0"/>
              <a:t> </a:t>
            </a:r>
            <a:r>
              <a:rPr lang="en-US" sz="2100" dirty="0" err="1" smtClean="0"/>
              <a:t>pensados</a:t>
            </a:r>
            <a:r>
              <a:rPr lang="en-US" sz="2100" dirty="0" smtClean="0"/>
              <a:t> </a:t>
            </a:r>
            <a:r>
              <a:rPr lang="en-US" sz="2100" dirty="0" err="1" smtClean="0"/>
              <a:t>en</a:t>
            </a:r>
            <a:r>
              <a:rPr lang="en-US" sz="2100" dirty="0" smtClean="0"/>
              <a:t> personas con </a:t>
            </a:r>
            <a:r>
              <a:rPr lang="en-US" sz="2100" dirty="0" err="1" smtClean="0"/>
              <a:t>discapacidad</a:t>
            </a:r>
            <a:r>
              <a:rPr lang="en-US" sz="2100" dirty="0" smtClean="0"/>
              <a:t> y que </a:t>
            </a:r>
            <a:r>
              <a:rPr lang="en-US" sz="2100" dirty="0" err="1" smtClean="0"/>
              <a:t>reflejen</a:t>
            </a:r>
            <a:r>
              <a:rPr lang="en-US" sz="2100" dirty="0" smtClean="0"/>
              <a:t> la </a:t>
            </a:r>
            <a:r>
              <a:rPr lang="en-US" sz="2100" dirty="0" err="1" smtClean="0"/>
              <a:t>diversidad</a:t>
            </a:r>
            <a:r>
              <a:rPr lang="en-US" sz="2100" dirty="0" smtClean="0"/>
              <a:t>. </a:t>
            </a:r>
            <a:r>
              <a:rPr lang="en-US" sz="2100" dirty="0" err="1" smtClean="0"/>
              <a:t>Lenguaje</a:t>
            </a:r>
            <a:r>
              <a:rPr lang="en-US" sz="2100" dirty="0" smtClean="0"/>
              <a:t> </a:t>
            </a:r>
            <a:r>
              <a:rPr lang="en-US" sz="2100" dirty="0" err="1" smtClean="0"/>
              <a:t>incluyente</a:t>
            </a:r>
            <a:r>
              <a:rPr lang="en-US" sz="2100" dirty="0" smtClean="0"/>
              <a:t>)</a:t>
            </a:r>
          </a:p>
          <a:p>
            <a:r>
              <a:rPr lang="en-US" sz="2100" dirty="0" err="1" smtClean="0"/>
              <a:t>Compartir</a:t>
            </a:r>
            <a:r>
              <a:rPr lang="en-US" sz="2100" dirty="0" smtClean="0"/>
              <a:t> </a:t>
            </a:r>
            <a:r>
              <a:rPr lang="en-US" sz="2100" dirty="0" err="1" smtClean="0"/>
              <a:t>contenidos</a:t>
            </a:r>
            <a:r>
              <a:rPr lang="en-US" sz="2100" dirty="0" smtClean="0"/>
              <a:t> </a:t>
            </a:r>
            <a:r>
              <a:rPr lang="en-US" sz="2100" dirty="0" err="1" smtClean="0"/>
              <a:t>creados</a:t>
            </a:r>
            <a:r>
              <a:rPr lang="en-US" sz="2100" dirty="0" smtClean="0"/>
              <a:t> </a:t>
            </a:r>
            <a:r>
              <a:rPr lang="en-US" sz="2100" dirty="0" err="1" smtClean="0"/>
              <a:t>por</a:t>
            </a:r>
            <a:r>
              <a:rPr lang="en-US" sz="2100" dirty="0" smtClean="0"/>
              <a:t> </a:t>
            </a:r>
            <a:r>
              <a:rPr lang="en-US" sz="2100" dirty="0" err="1" smtClean="0"/>
              <a:t>beneficiarios</a:t>
            </a:r>
            <a:r>
              <a:rPr lang="en-US" sz="2100" dirty="0" smtClean="0"/>
              <a:t> o </a:t>
            </a:r>
            <a:r>
              <a:rPr lang="en-US" sz="2100" dirty="0" err="1" smtClean="0"/>
              <a:t>aliados</a:t>
            </a:r>
            <a:r>
              <a:rPr lang="en-US" sz="2100" dirty="0" smtClean="0"/>
              <a:t> de la </a:t>
            </a:r>
            <a:r>
              <a:rPr lang="en-US" sz="2100" dirty="0" err="1" smtClean="0"/>
              <a:t>organización</a:t>
            </a:r>
            <a:r>
              <a:rPr lang="en-US" sz="2100" dirty="0" smtClean="0"/>
              <a:t> (</a:t>
            </a:r>
            <a:r>
              <a:rPr lang="en-US" sz="2100" dirty="0" err="1" smtClean="0"/>
              <a:t>invitar</a:t>
            </a:r>
            <a:r>
              <a:rPr lang="en-US" sz="2100" dirty="0" smtClean="0"/>
              <a:t> a la </a:t>
            </a:r>
            <a:r>
              <a:rPr lang="en-US" sz="2100" dirty="0" err="1" smtClean="0"/>
              <a:t>gente</a:t>
            </a:r>
            <a:r>
              <a:rPr lang="en-US" sz="2100" dirty="0" smtClean="0"/>
              <a:t> a </a:t>
            </a:r>
            <a:r>
              <a:rPr lang="en-US" sz="2100" dirty="0" err="1" smtClean="0"/>
              <a:t>crearlos</a:t>
            </a:r>
            <a:r>
              <a:rPr lang="en-US" sz="2100" dirty="0" smtClean="0"/>
              <a:t>)</a:t>
            </a:r>
          </a:p>
          <a:p>
            <a:r>
              <a:rPr lang="en-US" sz="2100" dirty="0" err="1" smtClean="0"/>
              <a:t>Comunicar</a:t>
            </a:r>
            <a:r>
              <a:rPr lang="en-US" sz="2100" dirty="0" smtClean="0"/>
              <a:t> </a:t>
            </a:r>
            <a:r>
              <a:rPr lang="en-US" sz="2100" dirty="0" err="1" smtClean="0"/>
              <a:t>colaboraciones</a:t>
            </a:r>
            <a:r>
              <a:rPr lang="en-US" sz="2100" dirty="0" smtClean="0"/>
              <a:t> </a:t>
            </a:r>
            <a:r>
              <a:rPr lang="en-US" sz="2100" dirty="0"/>
              <a:t>y</a:t>
            </a:r>
            <a:r>
              <a:rPr lang="en-US" sz="2100" dirty="0" smtClean="0"/>
              <a:t> </a:t>
            </a:r>
            <a:r>
              <a:rPr lang="en-US" sz="2100" dirty="0" err="1" smtClean="0"/>
              <a:t>alianzas</a:t>
            </a:r>
            <a:endParaRPr lang="en-US" sz="2100" dirty="0" smtClean="0"/>
          </a:p>
          <a:p>
            <a:r>
              <a:rPr lang="en-US" sz="2100" dirty="0" err="1" smtClean="0"/>
              <a:t>Informar</a:t>
            </a:r>
            <a:r>
              <a:rPr lang="en-US" sz="2100" dirty="0" smtClean="0"/>
              <a:t> </a:t>
            </a:r>
            <a:r>
              <a:rPr lang="en-US" sz="2100" dirty="0" err="1" smtClean="0"/>
              <a:t>qué</a:t>
            </a:r>
            <a:r>
              <a:rPr lang="en-US" sz="2100" dirty="0" smtClean="0"/>
              <a:t> se </a:t>
            </a:r>
            <a:r>
              <a:rPr lang="en-US" sz="2100" dirty="0" err="1" smtClean="0"/>
              <a:t>hace</a:t>
            </a:r>
            <a:r>
              <a:rPr lang="en-US" sz="2100" dirty="0" smtClean="0"/>
              <a:t> con las </a:t>
            </a:r>
            <a:r>
              <a:rPr lang="en-US" sz="2100" dirty="0" err="1" smtClean="0"/>
              <a:t>aportaciones</a:t>
            </a:r>
            <a:r>
              <a:rPr lang="en-US" sz="2100" dirty="0" smtClean="0"/>
              <a:t> de </a:t>
            </a:r>
            <a:r>
              <a:rPr lang="en-US" sz="2100" dirty="0" err="1" smtClean="0"/>
              <a:t>donantes</a:t>
            </a:r>
            <a:r>
              <a:rPr lang="en-US" sz="2100" dirty="0" smtClean="0"/>
              <a:t> y </a:t>
            </a:r>
            <a:r>
              <a:rPr lang="en-US" sz="2100" dirty="0" err="1" smtClean="0"/>
              <a:t>dar</a:t>
            </a:r>
            <a:r>
              <a:rPr lang="en-US" sz="2100" dirty="0" smtClean="0"/>
              <a:t> </a:t>
            </a:r>
            <a:r>
              <a:rPr lang="en-US" sz="2100" dirty="0" err="1" smtClean="0"/>
              <a:t>agradecimientos</a:t>
            </a:r>
            <a:r>
              <a:rPr lang="en-US" sz="2100" dirty="0" smtClean="0"/>
              <a:t> (</a:t>
            </a:r>
            <a:r>
              <a:rPr lang="en-US" sz="2100" dirty="0" err="1" smtClean="0"/>
              <a:t>rendición</a:t>
            </a:r>
            <a:r>
              <a:rPr lang="en-US" sz="2100" dirty="0" smtClean="0"/>
              <a:t> de </a:t>
            </a:r>
            <a:r>
              <a:rPr lang="en-US" sz="2100" dirty="0" err="1" smtClean="0"/>
              <a:t>cuentas</a:t>
            </a:r>
            <a:r>
              <a:rPr lang="en-US" sz="2100" dirty="0" smtClean="0"/>
              <a:t>)</a:t>
            </a:r>
          </a:p>
          <a:p>
            <a:r>
              <a:rPr lang="en-US" sz="2100" dirty="0" err="1" smtClean="0"/>
              <a:t>Anunciar</a:t>
            </a:r>
            <a:r>
              <a:rPr lang="en-US" sz="2100" dirty="0" smtClean="0"/>
              <a:t> </a:t>
            </a:r>
            <a:r>
              <a:rPr lang="en-US" sz="2100" dirty="0" err="1" smtClean="0"/>
              <a:t>logros</a:t>
            </a:r>
            <a:r>
              <a:rPr lang="en-US" sz="2100" dirty="0" smtClean="0"/>
              <a:t> (</a:t>
            </a:r>
            <a:r>
              <a:rPr lang="en-US" sz="2100" dirty="0" err="1" smtClean="0"/>
              <a:t>incluyendo</a:t>
            </a:r>
            <a:r>
              <a:rPr lang="en-US" sz="2100" dirty="0" smtClean="0"/>
              <a:t> </a:t>
            </a:r>
            <a:r>
              <a:rPr lang="en-US" sz="2100" dirty="0" err="1" smtClean="0"/>
              <a:t>premios</a:t>
            </a:r>
            <a:r>
              <a:rPr lang="en-US" sz="2100" dirty="0" smtClean="0"/>
              <a:t> o </a:t>
            </a:r>
            <a:r>
              <a:rPr lang="en-US" sz="2100" dirty="0" err="1" smtClean="0"/>
              <a:t>reconocimientos</a:t>
            </a:r>
            <a:r>
              <a:rPr lang="en-US" sz="2100" dirty="0" smtClean="0"/>
              <a:t>)</a:t>
            </a:r>
          </a:p>
          <a:p>
            <a:r>
              <a:rPr lang="en-US" sz="2100" dirty="0" err="1" smtClean="0"/>
              <a:t>Visibilizar</a:t>
            </a:r>
            <a:r>
              <a:rPr lang="en-US" sz="2100" dirty="0" smtClean="0"/>
              <a:t> a </a:t>
            </a:r>
            <a:r>
              <a:rPr lang="en-US" sz="2100" dirty="0" err="1" smtClean="0"/>
              <a:t>equipo</a:t>
            </a:r>
            <a:r>
              <a:rPr lang="en-US" sz="2100" dirty="0" smtClean="0"/>
              <a:t> de </a:t>
            </a:r>
            <a:r>
              <a:rPr lang="en-US" sz="2100" dirty="0" err="1" smtClean="0"/>
              <a:t>trabajo</a:t>
            </a:r>
            <a:r>
              <a:rPr lang="en-US" sz="2100" dirty="0"/>
              <a:t> </a:t>
            </a:r>
            <a:r>
              <a:rPr lang="en-US" sz="2100" dirty="0" smtClean="0"/>
              <a:t>y </a:t>
            </a:r>
            <a:r>
              <a:rPr lang="en-US" sz="2100" dirty="0" err="1" smtClean="0"/>
              <a:t>voluntarios</a:t>
            </a:r>
            <a:r>
              <a:rPr lang="en-US" sz="2100" dirty="0" smtClean="0"/>
              <a:t> (</a:t>
            </a:r>
            <a:r>
              <a:rPr lang="en-US" sz="2100" dirty="0" err="1" smtClean="0"/>
              <a:t>quiénes</a:t>
            </a:r>
            <a:r>
              <a:rPr lang="en-US" sz="2100" dirty="0" smtClean="0"/>
              <a:t> </a:t>
            </a:r>
            <a:r>
              <a:rPr lang="en-US" sz="2100" dirty="0" err="1" smtClean="0"/>
              <a:t>somos</a:t>
            </a:r>
            <a:r>
              <a:rPr lang="en-US" sz="2100" dirty="0" smtClean="0"/>
              <a:t>, </a:t>
            </a:r>
            <a:r>
              <a:rPr lang="en-US" sz="2100" dirty="0" err="1" smtClean="0"/>
              <a:t>qué</a:t>
            </a:r>
            <a:r>
              <a:rPr lang="en-US" sz="2100" dirty="0" smtClean="0"/>
              <a:t> </a:t>
            </a:r>
            <a:r>
              <a:rPr lang="en-US" sz="2100" dirty="0" err="1" smtClean="0"/>
              <a:t>nos</a:t>
            </a:r>
            <a:r>
              <a:rPr lang="en-US" sz="2100" dirty="0" smtClean="0"/>
              <a:t> </a:t>
            </a:r>
            <a:r>
              <a:rPr lang="en-US" sz="2100" dirty="0" err="1" smtClean="0"/>
              <a:t>inspira</a:t>
            </a:r>
            <a:r>
              <a:rPr lang="en-US" sz="2100" dirty="0" smtClean="0"/>
              <a:t>)</a:t>
            </a:r>
          </a:p>
          <a:p>
            <a:r>
              <a:rPr lang="en-US" sz="2100" dirty="0" smtClean="0"/>
              <a:t>Call to action</a:t>
            </a:r>
          </a:p>
          <a:p>
            <a:r>
              <a:rPr lang="en-US" sz="2100" dirty="0" err="1" smtClean="0"/>
              <a:t>Escucha</a:t>
            </a:r>
            <a:r>
              <a:rPr lang="en-US" sz="2100" dirty="0" smtClean="0"/>
              <a:t> </a:t>
            </a:r>
            <a:r>
              <a:rPr lang="en-US" sz="2100" dirty="0" err="1" smtClean="0"/>
              <a:t>activa</a:t>
            </a:r>
            <a:r>
              <a:rPr lang="en-US" sz="2100" dirty="0" smtClean="0"/>
              <a:t> (</a:t>
            </a:r>
            <a:r>
              <a:rPr lang="en-US" sz="2100" dirty="0" err="1" smtClean="0"/>
              <a:t>Estar</a:t>
            </a:r>
            <a:r>
              <a:rPr lang="en-US" sz="2100" dirty="0" smtClean="0"/>
              <a:t> </a:t>
            </a:r>
            <a:r>
              <a:rPr lang="en-US" sz="2100" dirty="0" err="1" smtClean="0"/>
              <a:t>pendientes</a:t>
            </a:r>
            <a:r>
              <a:rPr lang="en-US" sz="2100" dirty="0" smtClean="0"/>
              <a:t>  de </a:t>
            </a:r>
            <a:r>
              <a:rPr lang="en-US" sz="2100" dirty="0" err="1" smtClean="0"/>
              <a:t>qué</a:t>
            </a:r>
            <a:r>
              <a:rPr lang="en-US" sz="2100" dirty="0" smtClean="0"/>
              <a:t> </a:t>
            </a:r>
            <a:r>
              <a:rPr lang="en-US" sz="2100" dirty="0" err="1" smtClean="0"/>
              <a:t>opina</a:t>
            </a:r>
            <a:r>
              <a:rPr lang="en-US" sz="2100" dirty="0" smtClean="0"/>
              <a:t> la </a:t>
            </a:r>
            <a:r>
              <a:rPr lang="en-US" sz="2100" dirty="0" err="1" smtClean="0"/>
              <a:t>gente</a:t>
            </a:r>
            <a:r>
              <a:rPr lang="en-US" sz="2100" dirty="0" smtClean="0"/>
              <a:t>, </a:t>
            </a:r>
            <a:r>
              <a:rPr lang="en-US" sz="2100" dirty="0" err="1" smtClean="0"/>
              <a:t>qué</a:t>
            </a:r>
            <a:r>
              <a:rPr lang="en-US" sz="2100" dirty="0" smtClean="0"/>
              <a:t> </a:t>
            </a:r>
            <a:r>
              <a:rPr lang="en-US" sz="2100" dirty="0" err="1" smtClean="0"/>
              <a:t>información</a:t>
            </a:r>
            <a:r>
              <a:rPr lang="en-US" sz="2100" dirty="0" smtClean="0"/>
              <a:t> </a:t>
            </a:r>
            <a:r>
              <a:rPr lang="en-US" sz="2100" dirty="0" err="1" smtClean="0"/>
              <a:t>buscan</a:t>
            </a:r>
            <a:r>
              <a:rPr lang="en-US" sz="2100" dirty="0" smtClean="0"/>
              <a:t>, </a:t>
            </a:r>
            <a:r>
              <a:rPr lang="en-US" sz="2100" dirty="0" err="1" smtClean="0"/>
              <a:t>qué</a:t>
            </a:r>
            <a:r>
              <a:rPr lang="en-US" sz="2100" dirty="0" smtClean="0"/>
              <a:t> </a:t>
            </a:r>
            <a:r>
              <a:rPr lang="en-US" sz="2100" dirty="0" err="1" smtClean="0"/>
              <a:t>quieren</a:t>
            </a:r>
            <a:r>
              <a:rPr lang="en-US" sz="2100" dirty="0" smtClean="0"/>
              <a:t> </a:t>
            </a:r>
            <a:r>
              <a:rPr lang="en-US" sz="2100" dirty="0" err="1" smtClean="0"/>
              <a:t>ver</a:t>
            </a:r>
            <a:r>
              <a:rPr lang="en-US" sz="2100" dirty="0" smtClean="0"/>
              <a:t> o </a:t>
            </a:r>
            <a:r>
              <a:rPr lang="en-US" sz="2100" dirty="0" err="1" smtClean="0"/>
              <a:t>escuchar</a:t>
            </a:r>
            <a:r>
              <a:rPr lang="en-US" sz="2100" dirty="0" smtClean="0"/>
              <a:t> y </a:t>
            </a:r>
            <a:r>
              <a:rPr lang="en-US" sz="2100" dirty="0" err="1" smtClean="0"/>
              <a:t>procurar</a:t>
            </a:r>
            <a:r>
              <a:rPr lang="en-US" sz="2100" dirty="0" smtClean="0"/>
              <a:t> </a:t>
            </a:r>
            <a:r>
              <a:rPr lang="en-US" sz="2100" dirty="0" err="1" smtClean="0"/>
              <a:t>dárselos</a:t>
            </a:r>
            <a:r>
              <a:rPr lang="en-US" sz="2100" dirty="0" smtClean="0"/>
              <a:t>)</a:t>
            </a:r>
          </a:p>
          <a:p>
            <a:r>
              <a:rPr lang="en-US" sz="2100" dirty="0" err="1" smtClean="0"/>
              <a:t>Estar</a:t>
            </a:r>
            <a:r>
              <a:rPr lang="en-US" sz="2100" dirty="0" smtClean="0"/>
              <a:t> al </a:t>
            </a:r>
            <a:r>
              <a:rPr lang="en-US" sz="2100" dirty="0" err="1" smtClean="0"/>
              <a:t>pendiente</a:t>
            </a:r>
            <a:r>
              <a:rPr lang="en-US" sz="2100" dirty="0" smtClean="0"/>
              <a:t> de las </a:t>
            </a:r>
            <a:r>
              <a:rPr lang="en-US" sz="2100" dirty="0" err="1" smtClean="0"/>
              <a:t>tendencias</a:t>
            </a:r>
            <a:r>
              <a:rPr lang="en-US" sz="2100" dirty="0" smtClean="0"/>
              <a:t> (</a:t>
            </a:r>
            <a:r>
              <a:rPr lang="en-US" sz="2100" dirty="0" err="1" smtClean="0"/>
              <a:t>qué</a:t>
            </a:r>
            <a:r>
              <a:rPr lang="en-US" sz="2100" dirty="0" smtClean="0"/>
              <a:t> se </a:t>
            </a:r>
            <a:r>
              <a:rPr lang="en-US" sz="2100" dirty="0" err="1" smtClean="0"/>
              <a:t>está</a:t>
            </a:r>
            <a:r>
              <a:rPr lang="en-US" sz="2100" dirty="0" smtClean="0"/>
              <a:t> </a:t>
            </a:r>
            <a:r>
              <a:rPr lang="en-US" sz="2100" dirty="0" err="1" smtClean="0"/>
              <a:t>compartiendo</a:t>
            </a:r>
            <a:r>
              <a:rPr lang="en-US" sz="2100" dirty="0" smtClean="0"/>
              <a:t>, </a:t>
            </a:r>
            <a:r>
              <a:rPr lang="en-US" sz="2100" dirty="0" err="1" smtClean="0"/>
              <a:t>qué</a:t>
            </a:r>
            <a:r>
              <a:rPr lang="en-US" sz="2100" dirty="0" smtClean="0"/>
              <a:t> se </a:t>
            </a:r>
            <a:r>
              <a:rPr lang="en-US" sz="2100" dirty="0" err="1" smtClean="0"/>
              <a:t>está</a:t>
            </a:r>
            <a:r>
              <a:rPr lang="en-US" sz="2100" dirty="0" smtClean="0"/>
              <a:t> </a:t>
            </a:r>
            <a:r>
              <a:rPr lang="en-US" sz="2100" dirty="0" err="1" smtClean="0"/>
              <a:t>opinando</a:t>
            </a:r>
            <a:r>
              <a:rPr lang="en-US" sz="2100" dirty="0" smtClean="0"/>
              <a:t>)</a:t>
            </a:r>
          </a:p>
        </p:txBody>
      </p:sp>
      <p:sp>
        <p:nvSpPr>
          <p:cNvPr id="4" name="Marcador de fecha 3"/>
          <p:cNvSpPr>
            <a:spLocks noGrp="1"/>
          </p:cNvSpPr>
          <p:nvPr>
            <p:ph type="dt" sz="half" idx="2"/>
          </p:nvPr>
        </p:nvSpPr>
        <p:spPr/>
        <p:txBody>
          <a:bodyPr/>
          <a:lstStyle/>
          <a:p>
            <a:fld id="{193355D5-F1DA-0F48-9E7E-0A3FEBF9FF84}" type="datetime1">
              <a:rPr lang="en-US" smtClean="0"/>
              <a:pPr/>
              <a:t>4/28/20</a:t>
            </a:fld>
            <a:endParaRPr lang="en-US"/>
          </a:p>
        </p:txBody>
      </p:sp>
      <p:sp>
        <p:nvSpPr>
          <p:cNvPr id="7" name="Título 6"/>
          <p:cNvSpPr>
            <a:spLocks noGrp="1"/>
          </p:cNvSpPr>
          <p:nvPr>
            <p:ph type="title"/>
          </p:nvPr>
        </p:nvSpPr>
        <p:spPr>
          <a:xfrm>
            <a:off x="381000" y="206514"/>
            <a:ext cx="7772400" cy="523220"/>
          </a:xfrm>
        </p:spPr>
        <p:txBody>
          <a:bodyPr/>
          <a:lstStyle/>
          <a:p>
            <a:r>
              <a:rPr lang="en-US" smtClean="0"/>
              <a:t>RECOMENDACIONES</a:t>
            </a:r>
            <a:endParaRPr lang="en-US" dirty="0"/>
          </a:p>
        </p:txBody>
      </p:sp>
    </p:spTree>
    <p:extLst>
      <p:ext uri="{BB962C8B-B14F-4D97-AF65-F5344CB8AC3E}">
        <p14:creationId xmlns:p14="http://schemas.microsoft.com/office/powerpoint/2010/main" val="148523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36</a:t>
            </a:fld>
            <a:endParaRPr lang="en-US"/>
          </a:p>
        </p:txBody>
      </p:sp>
      <p:sp>
        <p:nvSpPr>
          <p:cNvPr id="10" name="Rectángulo 9"/>
          <p:cNvSpPr/>
          <p:nvPr/>
        </p:nvSpPr>
        <p:spPr>
          <a:xfrm>
            <a:off x="457200" y="519291"/>
            <a:ext cx="8305800" cy="6001643"/>
          </a:xfrm>
          <a:prstGeom prst="rect">
            <a:avLst/>
          </a:prstGeom>
          <a:solidFill>
            <a:srgbClr val="002060"/>
          </a:solid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sz="2400" b="1" dirty="0" err="1" smtClean="0">
                <a:solidFill>
                  <a:schemeClr val="bg1"/>
                </a:solidFill>
              </a:rPr>
              <a:t>Tendencias</a:t>
            </a:r>
            <a:r>
              <a:rPr lang="en-US" sz="2400" b="1" dirty="0" smtClean="0">
                <a:solidFill>
                  <a:schemeClr val="bg1"/>
                </a:solidFill>
              </a:rPr>
              <a:t>  </a:t>
            </a:r>
            <a:r>
              <a:rPr lang="en-US" sz="2400" b="1" dirty="0" err="1" smtClean="0">
                <a:solidFill>
                  <a:schemeClr val="bg1"/>
                </a:solidFill>
              </a:rPr>
              <a:t>en</a:t>
            </a:r>
            <a:r>
              <a:rPr lang="en-US" sz="2400" b="1" dirty="0" smtClean="0">
                <a:solidFill>
                  <a:schemeClr val="bg1"/>
                </a:solidFill>
              </a:rPr>
              <a:t> </a:t>
            </a:r>
            <a:r>
              <a:rPr lang="en-US" sz="2400" b="1" dirty="0" err="1" smtClean="0">
                <a:solidFill>
                  <a:schemeClr val="bg1"/>
                </a:solidFill>
              </a:rPr>
              <a:t>comunicación</a:t>
            </a:r>
            <a:r>
              <a:rPr lang="en-US" sz="2400" b="1" dirty="0" smtClean="0">
                <a:solidFill>
                  <a:schemeClr val="bg1"/>
                </a:solidFill>
              </a:rPr>
              <a:t> y mkt para 2020*</a:t>
            </a:r>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sz="2400" b="1"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Storyscaping</a:t>
            </a:r>
            <a:r>
              <a:rPr lang="en-US" sz="2400" dirty="0" smtClean="0">
                <a:solidFill>
                  <a:schemeClr val="bg1"/>
                </a:solidFill>
              </a:rPr>
              <a:t>: </a:t>
            </a:r>
            <a:r>
              <a:rPr lang="en-US" sz="2400" dirty="0" err="1" smtClean="0">
                <a:solidFill>
                  <a:schemeClr val="bg1"/>
                </a:solidFill>
              </a:rPr>
              <a:t>Involucrar</a:t>
            </a:r>
            <a:r>
              <a:rPr lang="en-US" sz="2400" dirty="0" smtClean="0">
                <a:solidFill>
                  <a:schemeClr val="bg1"/>
                </a:solidFill>
              </a:rPr>
              <a:t> al </a:t>
            </a:r>
            <a:r>
              <a:rPr lang="en-US" sz="2400" dirty="0" err="1" smtClean="0">
                <a:solidFill>
                  <a:schemeClr val="bg1"/>
                </a:solidFill>
              </a:rPr>
              <a:t>cliente</a:t>
            </a:r>
            <a:r>
              <a:rPr lang="en-US" sz="2400" dirty="0" smtClean="0">
                <a:solidFill>
                  <a:schemeClr val="bg1"/>
                </a:solidFill>
              </a:rPr>
              <a:t> (</a:t>
            </a:r>
            <a:r>
              <a:rPr lang="en-US" sz="2400" dirty="0" err="1" smtClean="0">
                <a:solidFill>
                  <a:schemeClr val="bg1"/>
                </a:solidFill>
              </a:rPr>
              <a:t>colaborador</a:t>
            </a:r>
            <a:r>
              <a:rPr lang="en-US" sz="2400" dirty="0" smtClean="0">
                <a:solidFill>
                  <a:schemeClr val="bg1"/>
                </a:solidFill>
              </a:rPr>
              <a:t>) y </a:t>
            </a:r>
            <a:r>
              <a:rPr lang="en-US" sz="2400" dirty="0" err="1" smtClean="0">
                <a:solidFill>
                  <a:schemeClr val="bg1"/>
                </a:solidFill>
              </a:rPr>
              <a:t>hacerle</a:t>
            </a:r>
            <a:r>
              <a:rPr lang="en-US" sz="2400" dirty="0" smtClean="0">
                <a:solidFill>
                  <a:schemeClr val="bg1"/>
                </a:solidFill>
              </a:rPr>
              <a:t> </a:t>
            </a:r>
            <a:r>
              <a:rPr lang="en-US" sz="2400" dirty="0" err="1" smtClean="0">
                <a:solidFill>
                  <a:schemeClr val="bg1"/>
                </a:solidFill>
              </a:rPr>
              <a:t>sentir</a:t>
            </a:r>
            <a:r>
              <a:rPr lang="en-US" sz="2400" dirty="0" smtClean="0">
                <a:solidFill>
                  <a:schemeClr val="bg1"/>
                </a:solidFill>
              </a:rPr>
              <a:t> </a:t>
            </a:r>
            <a:r>
              <a:rPr lang="en-US" sz="2400" dirty="0" err="1" smtClean="0">
                <a:solidFill>
                  <a:schemeClr val="bg1"/>
                </a:solidFill>
              </a:rPr>
              <a:t>protagonista</a:t>
            </a:r>
            <a:r>
              <a:rPr lang="en-US" sz="2400" dirty="0" smtClean="0">
                <a:solidFill>
                  <a:schemeClr val="bg1"/>
                </a:solidFill>
              </a:rPr>
              <a:t> de las </a:t>
            </a:r>
            <a:r>
              <a:rPr lang="en-US" sz="2400" dirty="0" err="1" smtClean="0">
                <a:solidFill>
                  <a:schemeClr val="bg1"/>
                </a:solidFill>
              </a:rPr>
              <a:t>historias</a:t>
            </a:r>
            <a:endParaRPr lang="en-US" sz="2400"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Contenidos</a:t>
            </a:r>
            <a:r>
              <a:rPr lang="en-US" sz="2400" dirty="0" smtClean="0">
                <a:solidFill>
                  <a:schemeClr val="bg1"/>
                </a:solidFill>
              </a:rPr>
              <a:t> </a:t>
            </a:r>
            <a:r>
              <a:rPr lang="en-US" sz="2400" dirty="0" err="1" smtClean="0">
                <a:solidFill>
                  <a:schemeClr val="bg1"/>
                </a:solidFill>
              </a:rPr>
              <a:t>generados</a:t>
            </a:r>
            <a:r>
              <a:rPr lang="en-US" sz="2400" dirty="0" smtClean="0">
                <a:solidFill>
                  <a:schemeClr val="bg1"/>
                </a:solidFill>
              </a:rPr>
              <a:t> </a:t>
            </a:r>
            <a:r>
              <a:rPr lang="en-US" sz="2400" dirty="0" err="1" smtClean="0">
                <a:solidFill>
                  <a:schemeClr val="bg1"/>
                </a:solidFill>
              </a:rPr>
              <a:t>por</a:t>
            </a:r>
            <a:r>
              <a:rPr lang="en-US" sz="2400" dirty="0" smtClean="0">
                <a:solidFill>
                  <a:schemeClr val="bg1"/>
                </a:solidFill>
              </a:rPr>
              <a:t> </a:t>
            </a:r>
            <a:r>
              <a:rPr lang="en-US" sz="2400" dirty="0" err="1" smtClean="0">
                <a:solidFill>
                  <a:schemeClr val="bg1"/>
                </a:solidFill>
              </a:rPr>
              <a:t>usuarios</a:t>
            </a:r>
            <a:r>
              <a:rPr lang="en-US" sz="2400" dirty="0" smtClean="0">
                <a:solidFill>
                  <a:schemeClr val="bg1"/>
                </a:solidFill>
              </a:rPr>
              <a:t> (</a:t>
            </a:r>
            <a:r>
              <a:rPr lang="en-US" sz="2400" dirty="0" err="1" smtClean="0">
                <a:solidFill>
                  <a:schemeClr val="bg1"/>
                </a:solidFill>
              </a:rPr>
              <a:t>colaboradores</a:t>
            </a:r>
            <a:r>
              <a:rPr lang="en-US" sz="2400" dirty="0" smtClean="0">
                <a:solidFill>
                  <a:schemeClr val="bg1"/>
                </a:solidFill>
              </a:rPr>
              <a: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Atención</a:t>
            </a:r>
            <a:r>
              <a:rPr lang="en-US" sz="2400" dirty="0" smtClean="0">
                <a:solidFill>
                  <a:schemeClr val="bg1"/>
                </a:solidFill>
              </a:rPr>
              <a:t> </a:t>
            </a:r>
            <a:r>
              <a:rPr lang="en-US" sz="2400" dirty="0" err="1" smtClean="0">
                <a:solidFill>
                  <a:schemeClr val="bg1"/>
                </a:solidFill>
              </a:rPr>
              <a:t>rápida</a:t>
            </a:r>
            <a:r>
              <a:rPr lang="en-US" sz="2400" dirty="0" smtClean="0">
                <a:solidFill>
                  <a:schemeClr val="bg1"/>
                </a:solidFill>
              </a:rPr>
              <a:t> al </a:t>
            </a:r>
            <a:r>
              <a:rPr lang="en-US" sz="2400" dirty="0" err="1" smtClean="0">
                <a:solidFill>
                  <a:schemeClr val="bg1"/>
                </a:solidFill>
              </a:rPr>
              <a:t>público</a:t>
            </a:r>
            <a:r>
              <a:rPr lang="en-US" sz="2400" dirty="0" smtClean="0">
                <a:solidFill>
                  <a:schemeClr val="bg1"/>
                </a:solidFill>
              </a:rPr>
              <a:t> </a:t>
            </a:r>
            <a:r>
              <a:rPr lang="en-US" sz="2400" dirty="0" err="1" smtClean="0">
                <a:solidFill>
                  <a:schemeClr val="bg1"/>
                </a:solidFill>
              </a:rPr>
              <a:t>vía</a:t>
            </a:r>
            <a:r>
              <a:rPr lang="en-US" sz="2400" dirty="0" smtClean="0">
                <a:solidFill>
                  <a:schemeClr val="bg1"/>
                </a:solidFill>
              </a:rPr>
              <a:t> </a:t>
            </a:r>
            <a:r>
              <a:rPr lang="en-US" sz="2400" dirty="0" err="1" smtClean="0">
                <a:solidFill>
                  <a:schemeClr val="bg1"/>
                </a:solidFill>
              </a:rPr>
              <a:t>mensajeros</a:t>
            </a:r>
            <a:r>
              <a:rPr lang="en-US" sz="2400" dirty="0" smtClean="0">
                <a:solidFill>
                  <a:schemeClr val="bg1"/>
                </a:solidFill>
              </a:rPr>
              <a:t> </a:t>
            </a:r>
            <a:r>
              <a:rPr lang="en-US" sz="2400" dirty="0" err="1" smtClean="0">
                <a:solidFill>
                  <a:schemeClr val="bg1"/>
                </a:solidFill>
              </a:rPr>
              <a:t>instantáneos</a:t>
            </a:r>
            <a:r>
              <a:rPr lang="en-US" sz="2400" dirty="0" smtClean="0">
                <a:solidFill>
                  <a:schemeClr val="bg1"/>
                </a:solidFill>
              </a:rPr>
              <a:t> (</a:t>
            </a:r>
            <a:r>
              <a:rPr lang="en-US" sz="2400" dirty="0" err="1" smtClean="0">
                <a:solidFill>
                  <a:schemeClr val="bg1"/>
                </a:solidFill>
              </a:rPr>
              <a:t>Whatsapp</a:t>
            </a:r>
            <a:r>
              <a:rPr lang="en-US" sz="2400" dirty="0" smtClean="0">
                <a:solidFill>
                  <a:schemeClr val="bg1"/>
                </a:solidFill>
              </a:rPr>
              <a:t>, FB Messenger)</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Tik</a:t>
            </a:r>
            <a:r>
              <a:rPr lang="en-US" sz="2400" dirty="0" smtClean="0">
                <a:solidFill>
                  <a:schemeClr val="bg1"/>
                </a:solidFill>
              </a:rPr>
              <a:t> </a:t>
            </a:r>
            <a:r>
              <a:rPr lang="en-US" sz="2400" dirty="0" err="1" smtClean="0">
                <a:solidFill>
                  <a:schemeClr val="bg1"/>
                </a:solidFill>
              </a:rPr>
              <a:t>Tok</a:t>
            </a:r>
            <a:r>
              <a:rPr lang="en-US" sz="2400" dirty="0" smtClean="0">
                <a:solidFill>
                  <a:schemeClr val="bg1"/>
                </a:solidFill>
              </a:rPr>
              <a:t> (</a:t>
            </a:r>
            <a:r>
              <a:rPr lang="en-US" sz="2400" dirty="0" err="1" smtClean="0">
                <a:solidFill>
                  <a:schemeClr val="bg1"/>
                </a:solidFill>
              </a:rPr>
              <a:t>Generación</a:t>
            </a:r>
            <a:r>
              <a:rPr lang="en-US" sz="2400" dirty="0" smtClean="0">
                <a:solidFill>
                  <a:schemeClr val="bg1"/>
                </a:solidFill>
              </a:rPr>
              <a:t> Z)</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Contenidos</a:t>
            </a:r>
            <a:r>
              <a:rPr lang="en-US" sz="2400" dirty="0" smtClean="0">
                <a:solidFill>
                  <a:schemeClr val="bg1"/>
                </a:solidFill>
              </a:rPr>
              <a:t> </a:t>
            </a:r>
            <a:r>
              <a:rPr lang="en-US" sz="2400" dirty="0" err="1" smtClean="0">
                <a:solidFill>
                  <a:schemeClr val="bg1"/>
                </a:solidFill>
              </a:rPr>
              <a:t>inclusivos</a:t>
            </a:r>
            <a:r>
              <a:rPr lang="en-US" sz="2400" dirty="0" smtClean="0">
                <a:solidFill>
                  <a:schemeClr val="bg1"/>
                </a:solidFill>
              </a:rPr>
              <a:t> (</a:t>
            </a:r>
            <a:r>
              <a:rPr lang="en-US" sz="2400" dirty="0" err="1" smtClean="0">
                <a:solidFill>
                  <a:schemeClr val="bg1"/>
                </a:solidFill>
              </a:rPr>
              <a:t>Diversidad</a:t>
            </a:r>
            <a:r>
              <a:rPr lang="en-US" sz="2400" dirty="0">
                <a:solidFill>
                  <a:schemeClr val="bg1"/>
                </a:solidFill>
              </a:rPr>
              <a:t> </a:t>
            </a:r>
            <a:r>
              <a:rPr lang="en-US" sz="2400" dirty="0" smtClean="0">
                <a:solidFill>
                  <a:schemeClr val="bg1"/>
                </a:solidFill>
              </a:rPr>
              <a:t>y </a:t>
            </a:r>
            <a:r>
              <a:rPr lang="en-US" sz="2400" dirty="0" err="1" smtClean="0">
                <a:solidFill>
                  <a:schemeClr val="bg1"/>
                </a:solidFill>
              </a:rPr>
              <a:t>accesibilidad</a:t>
            </a:r>
            <a:r>
              <a:rPr lang="en-US" sz="2400" dirty="0" smtClean="0">
                <a:solidFill>
                  <a:schemeClr val="bg1"/>
                </a:solidFill>
              </a:rPr>
              <a:t> para personas con </a:t>
            </a:r>
            <a:r>
              <a:rPr lang="en-US" sz="2400" dirty="0" err="1" smtClean="0">
                <a:solidFill>
                  <a:schemeClr val="bg1"/>
                </a:solidFill>
              </a:rPr>
              <a:t>discapacidad</a:t>
            </a:r>
            <a:r>
              <a:rPr lang="en-US" sz="2400" dirty="0" smtClean="0">
                <a:solidFill>
                  <a:schemeClr val="bg1"/>
                </a:solidFill>
              </a:rPr>
              <a: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smtClean="0">
                <a:solidFill>
                  <a:schemeClr val="bg1"/>
                </a:solidFill>
              </a:rPr>
              <a:t>Audio (podcasts)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sz="2400" dirty="0" err="1" smtClean="0">
                <a:solidFill>
                  <a:schemeClr val="bg1"/>
                </a:solidFill>
              </a:rPr>
              <a:t>Uso</a:t>
            </a:r>
            <a:r>
              <a:rPr lang="en-US" sz="2400" dirty="0" smtClean="0">
                <a:solidFill>
                  <a:schemeClr val="bg1"/>
                </a:solidFill>
              </a:rPr>
              <a:t> de influencers (personas </a:t>
            </a:r>
            <a:r>
              <a:rPr lang="en-US" sz="2400" dirty="0" err="1" smtClean="0">
                <a:solidFill>
                  <a:schemeClr val="bg1"/>
                </a:solidFill>
              </a:rPr>
              <a:t>famosas</a:t>
            </a:r>
            <a:r>
              <a:rPr lang="en-US" sz="2400" dirty="0" smtClean="0">
                <a:solidFill>
                  <a:schemeClr val="bg1"/>
                </a:solidFill>
              </a:rPr>
              <a:t> </a:t>
            </a:r>
            <a:r>
              <a:rPr lang="en-US" sz="2400" dirty="0" err="1" smtClean="0">
                <a:solidFill>
                  <a:schemeClr val="bg1"/>
                </a:solidFill>
              </a:rPr>
              <a:t>como</a:t>
            </a:r>
            <a:r>
              <a:rPr lang="en-US" sz="2400" dirty="0" smtClean="0">
                <a:solidFill>
                  <a:schemeClr val="bg1"/>
                </a:solidFill>
              </a:rPr>
              <a:t> </a:t>
            </a:r>
            <a:r>
              <a:rPr lang="en-US" sz="2400" dirty="0" err="1" smtClean="0">
                <a:solidFill>
                  <a:schemeClr val="bg1"/>
                </a:solidFill>
              </a:rPr>
              <a:t>voceros</a:t>
            </a:r>
            <a:r>
              <a:rPr lang="en-US" sz="2400" dirty="0" smtClean="0">
                <a:solidFill>
                  <a:schemeClr val="bg1"/>
                </a:solidFill>
              </a:rPr>
              <a:t> de </a:t>
            </a:r>
            <a:r>
              <a:rPr lang="en-US" sz="2400" dirty="0" err="1" smtClean="0">
                <a:solidFill>
                  <a:schemeClr val="bg1"/>
                </a:solidFill>
              </a:rPr>
              <a:t>organizaciones</a:t>
            </a:r>
            <a:r>
              <a:rPr lang="en-US" sz="2400" dirty="0" smtClean="0">
                <a:solidFill>
                  <a:schemeClr val="bg1"/>
                </a:solidFill>
              </a:rPr>
              <a:t> o </a:t>
            </a:r>
            <a:r>
              <a:rPr lang="en-US" sz="2400" dirty="0" err="1" smtClean="0">
                <a:solidFill>
                  <a:schemeClr val="bg1"/>
                </a:solidFill>
              </a:rPr>
              <a:t>marcas</a:t>
            </a:r>
            <a:r>
              <a:rPr lang="en-US" sz="2400" dirty="0" smtClean="0">
                <a:solidFill>
                  <a:schemeClr val="bg1"/>
                </a:solidFill>
              </a:rPr>
              <a: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sz="2400" dirty="0">
              <a:solidFill>
                <a:schemeClr val="bg1"/>
              </a:solidFill>
            </a:endParaRPr>
          </a:p>
          <a:p>
            <a:pPr marR="0" lvl="0" algn="r" defTabSz="914400" eaLnBrk="1" fontAlgn="auto" latinLnBrk="0" hangingPunct="1">
              <a:lnSpc>
                <a:spcPct val="100000"/>
              </a:lnSpc>
              <a:spcBef>
                <a:spcPts val="0"/>
              </a:spcBef>
              <a:spcAft>
                <a:spcPts val="0"/>
              </a:spcAft>
              <a:buClrTx/>
              <a:buSzTx/>
              <a:tabLst/>
              <a:defRPr/>
            </a:pPr>
            <a:r>
              <a:rPr lang="en-US" sz="2400" dirty="0" smtClean="0">
                <a:solidFill>
                  <a:schemeClr val="bg1"/>
                </a:solidFill>
              </a:rPr>
              <a:t>*</a:t>
            </a:r>
            <a:r>
              <a:rPr lang="en-US" sz="2400" dirty="0" err="1" smtClean="0">
                <a:solidFill>
                  <a:schemeClr val="bg1"/>
                </a:solidFill>
              </a:rPr>
              <a:t>Cyberlink</a:t>
            </a:r>
            <a:endParaRPr lang="en-US" sz="2400" dirty="0" smtClean="0">
              <a:solidFill>
                <a:schemeClr val="bg1"/>
              </a:solidFill>
            </a:endParaRPr>
          </a:p>
        </p:txBody>
      </p:sp>
    </p:spTree>
    <p:extLst>
      <p:ext uri="{BB962C8B-B14F-4D97-AF65-F5344CB8AC3E}">
        <p14:creationId xmlns:p14="http://schemas.microsoft.com/office/powerpoint/2010/main" val="690144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7942" y="727942"/>
            <a:ext cx="8673658" cy="1710458"/>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800" dirty="0" smtClean="0"/>
              <a:t>Tomando en cuenta los objetivos, audiencias y mensajes clave previamente trabajados: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lang="es-ES_tradnl" sz="1800" dirty="0"/>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lang="es-ES_tradnl" sz="1800" dirty="0" smtClean="0"/>
              <a:t>Visualizar cuáles serían los canales más convenientes para la organización y su uso: Principal, secundario, repositorio, distribución.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lang="es-ES_tradnl" sz="1800" dirty="0"/>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lang="es-ES_tradnl" sz="1800" dirty="0" smtClean="0"/>
              <a:t>Visualizar tipos de contenido para cada canal que funcionarán para el plan de comunicación en construcción. Ejemplo:</a:t>
            </a:r>
          </a:p>
        </p:txBody>
      </p:sp>
      <p:sp>
        <p:nvSpPr>
          <p:cNvPr id="7" name="Título 6"/>
          <p:cNvSpPr>
            <a:spLocks noGrp="1"/>
          </p:cNvSpPr>
          <p:nvPr>
            <p:ph type="title"/>
          </p:nvPr>
        </p:nvSpPr>
        <p:spPr>
          <a:xfrm>
            <a:off x="317942" y="204722"/>
            <a:ext cx="8153704" cy="523220"/>
          </a:xfrm>
        </p:spPr>
        <p:txBody>
          <a:bodyPr/>
          <a:lstStyle/>
          <a:p>
            <a:r>
              <a:rPr lang="es-ES_tradnl" dirty="0" smtClean="0"/>
              <a:t>EJERCICIO:</a:t>
            </a:r>
            <a:endParaRPr lang="es-ES_tradnl" dirty="0"/>
          </a:p>
        </p:txBody>
      </p:sp>
      <p:graphicFrame>
        <p:nvGraphicFramePr>
          <p:cNvPr id="9" name="Tabla 8"/>
          <p:cNvGraphicFramePr>
            <a:graphicFrameLocks noGrp="1"/>
          </p:cNvGraphicFramePr>
          <p:nvPr>
            <p:extLst>
              <p:ext uri="{D42A27DB-BD31-4B8C-83A1-F6EECF244321}">
                <p14:modId xmlns:p14="http://schemas.microsoft.com/office/powerpoint/2010/main" val="1724778363"/>
              </p:ext>
            </p:extLst>
          </p:nvPr>
        </p:nvGraphicFramePr>
        <p:xfrm>
          <a:off x="394142" y="2809446"/>
          <a:ext cx="8368858" cy="3743754"/>
        </p:xfrm>
        <a:graphic>
          <a:graphicData uri="http://schemas.openxmlformats.org/drawingml/2006/table">
            <a:tbl>
              <a:tblPr>
                <a:tableStyleId>{46F890A9-2807-4EBB-B81D-B2AA78EC7F39}</a:tableStyleId>
              </a:tblPr>
              <a:tblGrid>
                <a:gridCol w="1603085"/>
                <a:gridCol w="4089757"/>
                <a:gridCol w="1577840"/>
                <a:gridCol w="1098176"/>
              </a:tblGrid>
              <a:tr h="491842">
                <a:tc>
                  <a:txBody>
                    <a:bodyPr/>
                    <a:lstStyle/>
                    <a:p>
                      <a:pPr algn="l" fontAlgn="b"/>
                      <a:r>
                        <a:rPr lang="es-ES_tradnl" sz="1500" b="1" u="none" strike="noStrike" dirty="0" smtClean="0">
                          <a:effectLst/>
                        </a:rPr>
                        <a:t>Objetivo (s)</a:t>
                      </a:r>
                      <a:endParaRPr lang="es-ES_tradnl" sz="1500" b="1"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sk-SK" sz="1500" u="none" strike="noStrike" dirty="0" err="1" smtClean="0">
                          <a:effectLst/>
                        </a:rPr>
                        <a:t>Comunicar</a:t>
                      </a:r>
                      <a:r>
                        <a:rPr lang="sk-SK" sz="1500" u="none" strike="noStrike" baseline="0" dirty="0" smtClean="0">
                          <a:effectLst/>
                        </a:rPr>
                        <a:t> </a:t>
                      </a:r>
                      <a:r>
                        <a:rPr lang="sk-SK" sz="1500" u="none" strike="noStrike" baseline="0" dirty="0" err="1" smtClean="0">
                          <a:effectLst/>
                        </a:rPr>
                        <a:t>el</a:t>
                      </a:r>
                      <a:r>
                        <a:rPr lang="sk-SK" sz="1500" u="none" strike="noStrike" baseline="0" dirty="0" smtClean="0">
                          <a:effectLst/>
                        </a:rPr>
                        <a:t> </a:t>
                      </a:r>
                      <a:r>
                        <a:rPr lang="sk-SK" sz="1500" u="none" strike="noStrike" baseline="0" dirty="0" err="1" smtClean="0">
                          <a:effectLst/>
                        </a:rPr>
                        <a:t>impacto</a:t>
                      </a:r>
                      <a:r>
                        <a:rPr lang="sk-SK" sz="1500" u="none" strike="noStrike" baseline="0" dirty="0" smtClean="0">
                          <a:effectLst/>
                        </a:rPr>
                        <a:t> del </a:t>
                      </a:r>
                      <a:r>
                        <a:rPr lang="sk-SK" sz="1500" u="none" strike="noStrike" baseline="0" dirty="0" err="1" smtClean="0">
                          <a:effectLst/>
                        </a:rPr>
                        <a:t>trabajo</a:t>
                      </a:r>
                      <a:r>
                        <a:rPr lang="sk-SK" sz="1500" u="none" strike="noStrike" baseline="0" dirty="0" smtClean="0">
                          <a:effectLst/>
                        </a:rPr>
                        <a:t> de la </a:t>
                      </a:r>
                      <a:r>
                        <a:rPr lang="sk-SK" sz="1500" u="none" strike="noStrike" baseline="0" dirty="0" err="1" smtClean="0">
                          <a:effectLst/>
                        </a:rPr>
                        <a:t>organización</a:t>
                      </a:r>
                      <a:r>
                        <a:rPr lang="sk-SK" sz="1500" u="none" strike="noStrike" baseline="0" dirty="0" smtClean="0">
                          <a:effectLst/>
                        </a:rPr>
                        <a:t> </a:t>
                      </a:r>
                      <a:r>
                        <a:rPr lang="sk-SK" sz="1500" u="none" strike="noStrike" baseline="0" dirty="0" err="1" smtClean="0">
                          <a:effectLst/>
                        </a:rPr>
                        <a:t>en</a:t>
                      </a:r>
                      <a:r>
                        <a:rPr lang="sk-SK" sz="1500" u="none" strike="noStrike" baseline="0" dirty="0" smtClean="0">
                          <a:effectLst/>
                        </a:rPr>
                        <a:t> XXXX </a:t>
                      </a:r>
                      <a:r>
                        <a:rPr lang="sk-SK" sz="1500" u="none" strike="noStrike" baseline="0" dirty="0" err="1" smtClean="0">
                          <a:effectLst/>
                        </a:rPr>
                        <a:t>área</a:t>
                      </a:r>
                      <a:endParaRPr lang="sk-SK" sz="1500" u="none" strike="noStrike" baseline="0" dirty="0" smtClean="0">
                        <a:effectLst/>
                      </a:endParaRPr>
                    </a:p>
                    <a:p>
                      <a:pPr algn="ctr" fontAlgn="b"/>
                      <a:r>
                        <a:rPr lang="sk-SK" sz="1500" u="none" strike="noStrike" baseline="0" dirty="0" err="1" smtClean="0">
                          <a:effectLst/>
                        </a:rPr>
                        <a:t>Incrementar</a:t>
                      </a:r>
                      <a:r>
                        <a:rPr lang="sk-SK" sz="1500" u="none" strike="noStrike" baseline="0" dirty="0" smtClean="0">
                          <a:effectLst/>
                        </a:rPr>
                        <a:t> </a:t>
                      </a:r>
                      <a:r>
                        <a:rPr lang="sk-SK" sz="1500" u="none" strike="noStrike" baseline="0" dirty="0" err="1" smtClean="0">
                          <a:effectLst/>
                        </a:rPr>
                        <a:t>las</a:t>
                      </a:r>
                      <a:r>
                        <a:rPr lang="sk-SK" sz="1500" u="none" strike="noStrike" baseline="0" dirty="0" smtClean="0">
                          <a:effectLst/>
                        </a:rPr>
                        <a:t> </a:t>
                      </a:r>
                      <a:r>
                        <a:rPr lang="sk-SK" sz="1500" u="none" strike="noStrike" baseline="0" dirty="0" err="1" smtClean="0">
                          <a:effectLst/>
                        </a:rPr>
                        <a:t>interacciones</a:t>
                      </a:r>
                      <a:r>
                        <a:rPr lang="sk-SK" sz="1500" u="none" strike="noStrike" baseline="0" dirty="0" smtClean="0">
                          <a:effectLst/>
                        </a:rPr>
                        <a:t> de la audiencia </a:t>
                      </a:r>
                      <a:r>
                        <a:rPr lang="sk-SK" sz="1500" u="none" strike="noStrike" baseline="0" dirty="0" err="1" smtClean="0">
                          <a:effectLst/>
                        </a:rPr>
                        <a:t>con</a:t>
                      </a:r>
                      <a:r>
                        <a:rPr lang="sk-SK" sz="1500" u="none" strike="noStrike" baseline="0" dirty="0" smtClean="0">
                          <a:effectLst/>
                        </a:rPr>
                        <a:t> </a:t>
                      </a:r>
                      <a:r>
                        <a:rPr lang="sk-SK" sz="1500" u="none" strike="noStrike" baseline="0" dirty="0" err="1" smtClean="0">
                          <a:effectLst/>
                        </a:rPr>
                        <a:t>sus</a:t>
                      </a:r>
                      <a:r>
                        <a:rPr lang="sk-SK" sz="1500" u="none" strike="noStrike" baseline="0" dirty="0" smtClean="0">
                          <a:effectLst/>
                        </a:rPr>
                        <a:t> </a:t>
                      </a:r>
                      <a:r>
                        <a:rPr lang="sk-SK" sz="1500" u="none" strike="noStrike" baseline="0" dirty="0" err="1" smtClean="0">
                          <a:effectLst/>
                        </a:rPr>
                        <a:t>redes</a:t>
                      </a:r>
                      <a:r>
                        <a:rPr lang="sk-SK" sz="1500" u="none" strike="noStrike" baseline="0" dirty="0" smtClean="0">
                          <a:effectLst/>
                        </a:rPr>
                        <a:t> </a:t>
                      </a:r>
                      <a:r>
                        <a:rPr lang="sk-SK" sz="1500" u="none" strike="noStrike" baseline="0" dirty="0" err="1" smtClean="0">
                          <a:effectLst/>
                        </a:rPr>
                        <a:t>sociales</a:t>
                      </a:r>
                      <a:endParaRPr lang="sk-SK" sz="1500" b="0"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r>
              <a:tr h="439233">
                <a:tc>
                  <a:txBody>
                    <a:bodyPr/>
                    <a:lstStyle/>
                    <a:p>
                      <a:pPr algn="l" fontAlgn="b"/>
                      <a:r>
                        <a:rPr lang="es-ES_tradnl" sz="1500" b="1" u="none" strike="noStrike" dirty="0">
                          <a:effectLst/>
                        </a:rPr>
                        <a:t>Mensaje Clave </a:t>
                      </a:r>
                      <a:endParaRPr lang="es-ES_tradnl" sz="1500" b="1"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
                      <a:r>
                        <a:rPr lang="sk-SK" sz="1500" u="none" strike="noStrike" dirty="0" err="1" smtClean="0">
                          <a:effectLst/>
                        </a:rPr>
                        <a:t>Mejoramos</a:t>
                      </a:r>
                      <a:r>
                        <a:rPr lang="sk-SK" sz="1500" u="none" strike="noStrike" baseline="0" dirty="0" smtClean="0">
                          <a:effectLst/>
                        </a:rPr>
                        <a:t> </a:t>
                      </a:r>
                      <a:r>
                        <a:rPr lang="sk-SK" sz="1500" u="none" strike="noStrike" baseline="0" dirty="0" err="1" smtClean="0">
                          <a:effectLst/>
                        </a:rPr>
                        <a:t>las</a:t>
                      </a:r>
                      <a:r>
                        <a:rPr lang="sk-SK" sz="1500" u="none" strike="noStrike" baseline="0" dirty="0" smtClean="0">
                          <a:effectLst/>
                        </a:rPr>
                        <a:t> </a:t>
                      </a:r>
                      <a:r>
                        <a:rPr lang="sk-SK" sz="1500" u="none" strike="noStrike" baseline="0" dirty="0" err="1" smtClean="0">
                          <a:effectLst/>
                        </a:rPr>
                        <a:t>condiciones</a:t>
                      </a:r>
                      <a:r>
                        <a:rPr lang="sk-SK" sz="1500" u="none" strike="noStrike" baseline="0" dirty="0" smtClean="0">
                          <a:effectLst/>
                        </a:rPr>
                        <a:t> de </a:t>
                      </a:r>
                      <a:r>
                        <a:rPr lang="sk-SK" sz="1500" u="none" strike="noStrike" baseline="0" dirty="0" err="1" smtClean="0">
                          <a:effectLst/>
                        </a:rPr>
                        <a:t>trabajo</a:t>
                      </a:r>
                      <a:r>
                        <a:rPr lang="sk-SK" sz="1500" u="none" strike="noStrike" baseline="0" dirty="0" smtClean="0">
                          <a:effectLst/>
                        </a:rPr>
                        <a:t> de </a:t>
                      </a:r>
                      <a:r>
                        <a:rPr lang="sk-SK" sz="1500" u="none" strike="noStrike" baseline="0" dirty="0" err="1" smtClean="0">
                          <a:effectLst/>
                        </a:rPr>
                        <a:t>operadores</a:t>
                      </a:r>
                      <a:r>
                        <a:rPr lang="sk-SK" sz="1500" u="none" strike="noStrike" baseline="0" dirty="0" smtClean="0">
                          <a:effectLst/>
                        </a:rPr>
                        <a:t> de la </a:t>
                      </a:r>
                      <a:r>
                        <a:rPr lang="sk-SK" sz="1500" u="none" strike="noStrike" baseline="0" dirty="0" err="1" smtClean="0">
                          <a:effectLst/>
                        </a:rPr>
                        <a:t>institución</a:t>
                      </a:r>
                      <a:r>
                        <a:rPr lang="sk-SK" sz="1500" u="none" strike="noStrike" baseline="0" dirty="0" smtClean="0">
                          <a:effectLst/>
                        </a:rPr>
                        <a:t> ___</a:t>
                      </a:r>
                      <a:r>
                        <a:rPr lang="sk-SK" sz="1500" u="none" strike="noStrike" dirty="0">
                          <a:effectLst/>
                        </a:rPr>
                        <a:t> </a:t>
                      </a:r>
                      <a:endParaRPr lang="sk-SK" sz="1500" b="0"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_tradnl"/>
                    </a:p>
                  </a:txBody>
                  <a:tcPr/>
                </a:tc>
                <a:tc hMerge="1">
                  <a:txBody>
                    <a:bodyPr/>
                    <a:lstStyle/>
                    <a:p>
                      <a:endParaRPr lang="es-ES_tradnl"/>
                    </a:p>
                  </a:txBody>
                  <a:tcPr/>
                </a:tc>
              </a:tr>
              <a:tr h="491842">
                <a:tc>
                  <a:txBody>
                    <a:bodyPr/>
                    <a:lstStyle/>
                    <a:p>
                      <a:pPr algn="ctr" fontAlgn="b"/>
                      <a:r>
                        <a:rPr lang="es-ES_tradnl" sz="1500" b="1" u="none" strike="noStrike" dirty="0">
                          <a:effectLst/>
                        </a:rPr>
                        <a:t>Tipo de contenido</a:t>
                      </a:r>
                      <a:endParaRPr lang="es-ES_tradnl" sz="1500" b="1"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b="1" u="none" strike="noStrike" dirty="0">
                          <a:effectLst/>
                        </a:rPr>
                        <a:t>Tema</a:t>
                      </a:r>
                      <a:endParaRPr lang="es-ES_tradnl" sz="1500" b="1"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b="1" u="none" strike="noStrike">
                          <a:effectLst/>
                        </a:rPr>
                        <a:t>Canal / Red social</a:t>
                      </a:r>
                      <a:endParaRPr lang="es-ES_tradnl" sz="1500" b="1" i="0" u="none" strike="noStrike">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b="1" u="none" strike="noStrike" dirty="0">
                          <a:effectLst/>
                        </a:rPr>
                        <a:t>Cantidad</a:t>
                      </a:r>
                      <a:endParaRPr lang="es-ES_tradnl" sz="1500" b="1" i="0" u="none" strike="noStrike" dirty="0">
                        <a:solidFill>
                          <a:srgbClr val="FFFFFF"/>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3137">
                <a:tc>
                  <a:txBody>
                    <a:bodyPr/>
                    <a:lstStyle/>
                    <a:p>
                      <a:pPr algn="ctr" fontAlgn="b"/>
                      <a:r>
                        <a:rPr lang="es-ES_tradnl" sz="1500" u="none" strike="noStrike" dirty="0" smtClean="0">
                          <a:effectLst/>
                        </a:rPr>
                        <a:t>Video</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u="none" strike="noStrike" dirty="0">
                          <a:effectLst/>
                        </a:rPr>
                        <a:t>Testimonios de operadores</a:t>
                      </a:r>
                      <a:br>
                        <a:rPr lang="es-ES_tradnl" sz="1500" u="none" strike="noStrike" dirty="0">
                          <a:effectLst/>
                        </a:rPr>
                      </a:br>
                      <a:r>
                        <a:rPr lang="es-ES_tradnl" sz="1500" u="none" strike="noStrike" dirty="0">
                          <a:effectLst/>
                        </a:rPr>
                        <a:t> de seguridad pública</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u="none" strike="noStrike" dirty="0">
                          <a:effectLst/>
                        </a:rPr>
                        <a:t>Facebook, Twitter</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500" u="none" strike="noStrike" dirty="0">
                          <a:effectLst/>
                        </a:rPr>
                        <a:t>2</a:t>
                      </a:r>
                      <a:endParaRPr lang="is-IS"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7700">
                <a:tc>
                  <a:txBody>
                    <a:bodyPr/>
                    <a:lstStyle/>
                    <a:p>
                      <a:pPr algn="ctr" fontAlgn="b"/>
                      <a:r>
                        <a:rPr lang="es-ES_tradnl" sz="1500" u="none" strike="noStrike" dirty="0">
                          <a:effectLst/>
                        </a:rPr>
                        <a:t>Infografía</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u="none" strike="noStrike" dirty="0">
                          <a:effectLst/>
                        </a:rPr>
                        <a:t>Cómo ha cambiado las condiciones de las personas en el municipio a raíz del trabajo de la organización</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u="none" strike="noStrike" dirty="0">
                          <a:effectLst/>
                        </a:rPr>
                        <a:t>Facebook, Twitter, Web</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_tradnl" sz="1500" u="none" strike="noStrike" dirty="0">
                          <a:effectLst/>
                        </a:rPr>
                        <a:t>1</a:t>
                      </a:r>
                      <a:endParaRPr lang="es-ES_tradnl" sz="1500" b="0" i="1" u="none" strike="noStrike" dirty="0">
                        <a:solidFill>
                          <a:srgbClr val="000000"/>
                        </a:solidFill>
                        <a:effectLst/>
                        <a:latin typeface="Calibri" charset="0"/>
                      </a:endParaRPr>
                    </a:p>
                  </a:txBody>
                  <a:tcPr marL="5947" marR="5947" marT="59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11654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1143000"/>
            <a:ext cx="8610600" cy="5181600"/>
          </a:xfrm>
        </p:spPr>
        <p:txBody>
          <a:bodyPr>
            <a:normAutofit fontScale="92500" lnSpcReduction="10000"/>
          </a:bodyPr>
          <a:lstStyle/>
          <a:p>
            <a:pPr lvl="0"/>
            <a:r>
              <a:rPr lang="es-ES" i="1" dirty="0"/>
              <a:t>La violencia contra niñas y adolescentes debe ser prioridad para la sociedad y el gobierno del Estado. Por ello, nuestra organización tiene más de 10 años trabajando </a:t>
            </a:r>
            <a:r>
              <a:rPr lang="es-ES" i="1" dirty="0" smtClean="0"/>
              <a:t>programas para </a:t>
            </a:r>
            <a:r>
              <a:rPr lang="es-ES" i="1" dirty="0"/>
              <a:t>prevenirla.</a:t>
            </a:r>
            <a:endParaRPr lang="es-ES_tradnl" dirty="0"/>
          </a:p>
          <a:p>
            <a:endParaRPr lang="es-ES_tradnl" dirty="0"/>
          </a:p>
          <a:p>
            <a:pPr lvl="0"/>
            <a:r>
              <a:rPr lang="es-ES" i="1" dirty="0"/>
              <a:t>Nuestra organización es la única que trabaja con un modelo integral para mejorar la seguridad pública. De las 30 organizaciones civiles que tienen programas similares en el Estado, sólo la nuestra diseña y promueve políticas públicas y también planes de capacitación para instituciones.</a:t>
            </a:r>
            <a:endParaRPr lang="es-ES_tradnl" dirty="0"/>
          </a:p>
          <a:p>
            <a:endParaRPr lang="es-ES_tradnl" dirty="0"/>
          </a:p>
          <a:p>
            <a:pPr lvl="0"/>
            <a:r>
              <a:rPr lang="es-ES" i="1" dirty="0"/>
              <a:t>Cárcel no es sinónimo de justicia. Un gran porcentaje de personas en privadas de su libertad aún no han sido juzgadas; es decir, aún no se comprueba si son culpables</a:t>
            </a:r>
            <a:r>
              <a:rPr lang="es-ES" i="1" dirty="0" smtClean="0"/>
              <a:t>.</a:t>
            </a:r>
          </a:p>
          <a:p>
            <a:pPr lvl="0"/>
            <a:endParaRPr lang="es-ES" i="1" dirty="0"/>
          </a:p>
          <a:p>
            <a:pPr lvl="0"/>
            <a:r>
              <a:rPr lang="es-ES" i="1" dirty="0" smtClean="0"/>
              <a:t>Sin policías municipales fortalecidas, será difícil acabar con la inseguridad. La experiencia en otros países indica que la perspectiva local es la mejor manera de abordar esta problemática.</a:t>
            </a:r>
            <a:endParaRPr lang="es-ES_tradnl" dirty="0"/>
          </a:p>
          <a:p>
            <a:endParaRPr lang="en-US"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4</a:t>
            </a:fld>
            <a:endParaRPr lang="en-US"/>
          </a:p>
        </p:txBody>
      </p:sp>
      <p:sp>
        <p:nvSpPr>
          <p:cNvPr id="7" name="Título 6"/>
          <p:cNvSpPr>
            <a:spLocks noGrp="1"/>
          </p:cNvSpPr>
          <p:nvPr>
            <p:ph type="title"/>
          </p:nvPr>
        </p:nvSpPr>
        <p:spPr>
          <a:xfrm>
            <a:off x="609600" y="391180"/>
            <a:ext cx="7772400" cy="523220"/>
          </a:xfrm>
        </p:spPr>
        <p:txBody>
          <a:bodyPr/>
          <a:lstStyle/>
          <a:p>
            <a:r>
              <a:rPr lang="en-US" dirty="0" err="1" smtClean="0"/>
              <a:t>Ejemplos</a:t>
            </a:r>
            <a:r>
              <a:rPr lang="en-US" dirty="0" smtClean="0"/>
              <a:t>:</a:t>
            </a:r>
            <a:endParaRPr lang="en-US" dirty="0"/>
          </a:p>
        </p:txBody>
      </p:sp>
    </p:spTree>
    <p:extLst>
      <p:ext uri="{BB962C8B-B14F-4D97-AF65-F5344CB8AC3E}">
        <p14:creationId xmlns:p14="http://schemas.microsoft.com/office/powerpoint/2010/main" val="873412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370453" y="1184329"/>
            <a:ext cx="5016500" cy="3899833"/>
          </a:xfrm>
        </p:spPr>
        <p:txBody>
          <a:bodyPr anchor="ctr">
            <a:normAutofit lnSpcReduction="10000"/>
          </a:bodyPr>
          <a:lstStyle/>
          <a:p>
            <a:pPr marL="0" indent="0" defTabSz="914400">
              <a:spcAft>
                <a:spcPts val="0"/>
              </a:spcAft>
              <a:buNone/>
            </a:pPr>
            <a:r>
              <a:rPr lang="en-US" b="1" dirty="0" err="1" smtClean="0"/>
              <a:t>Tener</a:t>
            </a:r>
            <a:r>
              <a:rPr lang="en-US" b="1" dirty="0" smtClean="0"/>
              <a:t> </a:t>
            </a:r>
            <a:r>
              <a:rPr lang="en-US" b="1" dirty="0" err="1" smtClean="0"/>
              <a:t>contacto</a:t>
            </a:r>
            <a:r>
              <a:rPr lang="en-US" b="1" dirty="0" smtClean="0"/>
              <a:t> </a:t>
            </a:r>
            <a:r>
              <a:rPr lang="en-US" b="1" dirty="0" err="1" smtClean="0"/>
              <a:t>controlado</a:t>
            </a:r>
            <a:r>
              <a:rPr lang="en-US" b="1" dirty="0" smtClean="0"/>
              <a:t> con </a:t>
            </a:r>
            <a:r>
              <a:rPr lang="en-US" b="1" dirty="0" err="1" smtClean="0"/>
              <a:t>medios</a:t>
            </a:r>
            <a:r>
              <a:rPr lang="en-US" b="1" dirty="0" smtClean="0"/>
              <a:t> de </a:t>
            </a:r>
            <a:r>
              <a:rPr lang="en-US" b="1" dirty="0" err="1" smtClean="0"/>
              <a:t>comunicación</a:t>
            </a:r>
            <a:r>
              <a:rPr lang="en-US" b="1" dirty="0"/>
              <a:t>,</a:t>
            </a:r>
            <a:r>
              <a:rPr lang="en-US" b="1" dirty="0" smtClean="0"/>
              <a:t> </a:t>
            </a:r>
            <a:r>
              <a:rPr lang="en-US" b="1" dirty="0" err="1" smtClean="0"/>
              <a:t>comunicadores</a:t>
            </a:r>
            <a:r>
              <a:rPr lang="en-US" b="1" dirty="0" smtClean="0"/>
              <a:t> y </a:t>
            </a:r>
            <a:r>
              <a:rPr lang="en-US" b="1" dirty="0" err="1" smtClean="0"/>
              <a:t>periodistas</a:t>
            </a:r>
            <a:r>
              <a:rPr lang="en-US" b="1" dirty="0"/>
              <a:t>:</a:t>
            </a:r>
            <a:endParaRPr lang="en-US" b="1" dirty="0" smtClean="0"/>
          </a:p>
          <a:p>
            <a:pPr marL="0" indent="0" defTabSz="914400">
              <a:spcAft>
                <a:spcPts val="0"/>
              </a:spcAft>
              <a:buNone/>
            </a:pPr>
            <a:endParaRPr lang="en-US" dirty="0"/>
          </a:p>
          <a:p>
            <a:pPr lvl="0"/>
            <a:r>
              <a:rPr lang="es-ES" dirty="0"/>
              <a:t>Conferencias de prensa</a:t>
            </a:r>
            <a:endParaRPr lang="es-ES_tradnl" dirty="0"/>
          </a:p>
          <a:p>
            <a:pPr lvl="0"/>
            <a:r>
              <a:rPr lang="es-ES" dirty="0"/>
              <a:t>Eventos </a:t>
            </a:r>
            <a:r>
              <a:rPr lang="es-ES" dirty="0" smtClean="0"/>
              <a:t>públicos de la organización</a:t>
            </a:r>
            <a:endParaRPr lang="es-ES_tradnl" dirty="0"/>
          </a:p>
          <a:p>
            <a:pPr lvl="0"/>
            <a:r>
              <a:rPr lang="es-ES" dirty="0"/>
              <a:t>Envío de información sobre la organización y sus </a:t>
            </a:r>
            <a:r>
              <a:rPr lang="es-ES" dirty="0" smtClean="0"/>
              <a:t>actividades, </a:t>
            </a:r>
            <a:r>
              <a:rPr lang="es-ES" dirty="0"/>
              <a:t>para elaborar notas o reportajes</a:t>
            </a:r>
            <a:endParaRPr lang="es-ES_tradnl" dirty="0"/>
          </a:p>
          <a:p>
            <a:pPr lvl="0"/>
            <a:r>
              <a:rPr lang="es-ES" dirty="0"/>
              <a:t>Envío de comunicados sobre temáticas específicas del </a:t>
            </a:r>
            <a:r>
              <a:rPr lang="es-ES" dirty="0" smtClean="0"/>
              <a:t>momento</a:t>
            </a:r>
            <a:endParaRPr lang="en-US" dirty="0"/>
          </a:p>
        </p:txBody>
      </p:sp>
      <p:sp>
        <p:nvSpPr>
          <p:cNvPr id="4" name="Slide Number Placeholder 3"/>
          <p:cNvSpPr>
            <a:spLocks noGrp="1"/>
          </p:cNvSpPr>
          <p:nvPr>
            <p:ph type="sldNum" sz="quarter" idx="4"/>
          </p:nvPr>
        </p:nvSpPr>
        <p:spPr/>
        <p:txBody>
          <a:bodyPr/>
          <a:lstStyle/>
          <a:p>
            <a:fld id="{42782948-4DBE-204D-AB9E-B65E067054AE}" type="slidenum">
              <a:rPr lang="en-US" smtClean="0"/>
              <a:pPr/>
              <a:t>5</a:t>
            </a:fld>
            <a:endParaRPr lang="en-US"/>
          </a:p>
        </p:txBody>
      </p:sp>
      <p:sp>
        <p:nvSpPr>
          <p:cNvPr id="5" name="Title 4"/>
          <p:cNvSpPr>
            <a:spLocks noGrp="1"/>
          </p:cNvSpPr>
          <p:nvPr>
            <p:ph type="title"/>
          </p:nvPr>
        </p:nvSpPr>
        <p:spPr>
          <a:xfrm>
            <a:off x="393700" y="337066"/>
            <a:ext cx="7772400" cy="523220"/>
          </a:xfrm>
        </p:spPr>
        <p:txBody>
          <a:bodyPr/>
          <a:lstStyle/>
          <a:p>
            <a:r>
              <a:rPr lang="en-US" dirty="0" smtClean="0"/>
              <a:t>DIRECTORIO O AGENDA DE MEDIOS</a:t>
            </a:r>
            <a:endParaRPr lang="en-US" dirty="0"/>
          </a:p>
        </p:txBody>
      </p:sp>
      <p:sp>
        <p:nvSpPr>
          <p:cNvPr id="2" name="Rectángulo 1"/>
          <p:cNvSpPr/>
          <p:nvPr/>
        </p:nvSpPr>
        <p:spPr>
          <a:xfrm>
            <a:off x="5715000" y="1979712"/>
            <a:ext cx="3181350" cy="3139321"/>
          </a:xfrm>
          <a:prstGeom prst="rect">
            <a:avLst/>
          </a:prstGeom>
          <a:solidFill>
            <a:srgbClr val="002060"/>
          </a:solidFill>
        </p:spPr>
        <p:txBody>
          <a:bodyPr wrap="square">
            <a:spAutoFit/>
          </a:bodyPr>
          <a:lstStyle/>
          <a:p>
            <a:pPr marL="342900" indent="-342900" defTabSz="914400">
              <a:spcAft>
                <a:spcPts val="0"/>
              </a:spcAft>
              <a:buFont typeface="+mj-lt"/>
              <a:buAutoNum type="arabicPeriod"/>
            </a:pPr>
            <a:r>
              <a:rPr lang="en-US" dirty="0" err="1" smtClean="0">
                <a:solidFill>
                  <a:schemeClr val="bg1"/>
                </a:solidFill>
              </a:rPr>
              <a:t>Seleccionar</a:t>
            </a:r>
            <a:r>
              <a:rPr lang="en-US" dirty="0" smtClean="0">
                <a:solidFill>
                  <a:schemeClr val="bg1"/>
                </a:solidFill>
              </a:rPr>
              <a:t> </a:t>
            </a:r>
            <a:r>
              <a:rPr lang="en-US" dirty="0" err="1">
                <a:solidFill>
                  <a:schemeClr val="bg1"/>
                </a:solidFill>
              </a:rPr>
              <a:t>medios</a:t>
            </a:r>
            <a:r>
              <a:rPr lang="en-US" dirty="0">
                <a:solidFill>
                  <a:schemeClr val="bg1"/>
                </a:solidFill>
              </a:rPr>
              <a:t> con </a:t>
            </a:r>
            <a:r>
              <a:rPr lang="en-US" dirty="0" err="1">
                <a:solidFill>
                  <a:schemeClr val="bg1"/>
                </a:solidFill>
              </a:rPr>
              <a:t>secciones</a:t>
            </a:r>
            <a:r>
              <a:rPr lang="en-US" dirty="0">
                <a:solidFill>
                  <a:schemeClr val="bg1"/>
                </a:solidFill>
              </a:rPr>
              <a:t> </a:t>
            </a:r>
            <a:r>
              <a:rPr lang="en-US" dirty="0" err="1">
                <a:solidFill>
                  <a:schemeClr val="bg1"/>
                </a:solidFill>
              </a:rPr>
              <a:t>relacionadas</a:t>
            </a:r>
            <a:r>
              <a:rPr lang="en-US" dirty="0">
                <a:solidFill>
                  <a:schemeClr val="bg1"/>
                </a:solidFill>
              </a:rPr>
              <a:t> con </a:t>
            </a:r>
            <a:r>
              <a:rPr lang="en-US" dirty="0" err="1">
                <a:solidFill>
                  <a:schemeClr val="bg1"/>
                </a:solidFill>
              </a:rPr>
              <a:t>los</a:t>
            </a:r>
            <a:r>
              <a:rPr lang="en-US" dirty="0">
                <a:solidFill>
                  <a:schemeClr val="bg1"/>
                </a:solidFill>
              </a:rPr>
              <a:t> </a:t>
            </a:r>
            <a:r>
              <a:rPr lang="en-US" dirty="0" err="1">
                <a:solidFill>
                  <a:schemeClr val="bg1"/>
                </a:solidFill>
              </a:rPr>
              <a:t>temas</a:t>
            </a:r>
            <a:r>
              <a:rPr lang="en-US" dirty="0">
                <a:solidFill>
                  <a:schemeClr val="bg1"/>
                </a:solidFill>
              </a:rPr>
              <a:t> de la </a:t>
            </a:r>
            <a:r>
              <a:rPr lang="en-US" dirty="0" err="1">
                <a:solidFill>
                  <a:schemeClr val="bg1"/>
                </a:solidFill>
              </a:rPr>
              <a:t>organización</a:t>
            </a:r>
            <a:endParaRPr lang="en-US" dirty="0">
              <a:solidFill>
                <a:schemeClr val="bg1"/>
              </a:solidFill>
            </a:endParaRPr>
          </a:p>
          <a:p>
            <a:pPr marL="342900" indent="-342900" defTabSz="914400">
              <a:spcAft>
                <a:spcPts val="0"/>
              </a:spcAft>
              <a:buFont typeface="+mj-lt"/>
              <a:buAutoNum type="arabicPeriod"/>
            </a:pPr>
            <a:r>
              <a:rPr lang="en-US" dirty="0" err="1">
                <a:solidFill>
                  <a:schemeClr val="bg1"/>
                </a:solidFill>
              </a:rPr>
              <a:t>Seleccionar</a:t>
            </a:r>
            <a:r>
              <a:rPr lang="en-US" dirty="0">
                <a:solidFill>
                  <a:schemeClr val="bg1"/>
                </a:solidFill>
              </a:rPr>
              <a:t> </a:t>
            </a:r>
            <a:r>
              <a:rPr lang="en-US" dirty="0" err="1">
                <a:solidFill>
                  <a:schemeClr val="bg1"/>
                </a:solidFill>
              </a:rPr>
              <a:t>periodistas</a:t>
            </a:r>
            <a:r>
              <a:rPr lang="en-US" dirty="0">
                <a:solidFill>
                  <a:schemeClr val="bg1"/>
                </a:solidFill>
              </a:rPr>
              <a:t> que </a:t>
            </a:r>
            <a:r>
              <a:rPr lang="en-US" dirty="0" err="1">
                <a:solidFill>
                  <a:schemeClr val="bg1"/>
                </a:solidFill>
              </a:rPr>
              <a:t>pudieran</a:t>
            </a:r>
            <a:r>
              <a:rPr lang="en-US" dirty="0">
                <a:solidFill>
                  <a:schemeClr val="bg1"/>
                </a:solidFill>
              </a:rPr>
              <a:t> </a:t>
            </a:r>
            <a:r>
              <a:rPr lang="en-US" dirty="0" err="1">
                <a:solidFill>
                  <a:schemeClr val="bg1"/>
                </a:solidFill>
              </a:rPr>
              <a:t>interesarse</a:t>
            </a:r>
            <a:r>
              <a:rPr lang="en-US" dirty="0">
                <a:solidFill>
                  <a:schemeClr val="bg1"/>
                </a:solidFill>
              </a:rPr>
              <a:t> </a:t>
            </a:r>
            <a:r>
              <a:rPr lang="en-US" dirty="0" err="1">
                <a:solidFill>
                  <a:schemeClr val="bg1"/>
                </a:solidFill>
              </a:rPr>
              <a:t>en</a:t>
            </a:r>
            <a:r>
              <a:rPr lang="en-US" dirty="0">
                <a:solidFill>
                  <a:schemeClr val="bg1"/>
                </a:solidFill>
              </a:rPr>
              <a:t> la </a:t>
            </a:r>
            <a:r>
              <a:rPr lang="en-US" dirty="0" err="1">
                <a:solidFill>
                  <a:schemeClr val="bg1"/>
                </a:solidFill>
              </a:rPr>
              <a:t>información</a:t>
            </a:r>
            <a:r>
              <a:rPr lang="en-US" dirty="0">
                <a:solidFill>
                  <a:schemeClr val="bg1"/>
                </a:solidFill>
              </a:rPr>
              <a:t> que produce la </a:t>
            </a:r>
            <a:r>
              <a:rPr lang="en-US" dirty="0" err="1" smtClean="0">
                <a:solidFill>
                  <a:schemeClr val="bg1"/>
                </a:solidFill>
              </a:rPr>
              <a:t>organización</a:t>
            </a:r>
            <a:endParaRPr lang="en-US" dirty="0" smtClean="0">
              <a:solidFill>
                <a:schemeClr val="bg1"/>
              </a:solidFill>
            </a:endParaRPr>
          </a:p>
          <a:p>
            <a:pPr marL="342900" indent="-342900" defTabSz="914400">
              <a:spcAft>
                <a:spcPts val="0"/>
              </a:spcAft>
              <a:buFont typeface="+mj-lt"/>
              <a:buAutoNum type="arabicPeriod"/>
            </a:pPr>
            <a:r>
              <a:rPr lang="en-US" dirty="0" err="1" smtClean="0">
                <a:solidFill>
                  <a:schemeClr val="bg1"/>
                </a:solidFill>
              </a:rPr>
              <a:t>Recopilar</a:t>
            </a:r>
            <a:r>
              <a:rPr lang="en-US" dirty="0" smtClean="0">
                <a:solidFill>
                  <a:schemeClr val="bg1"/>
                </a:solidFill>
              </a:rPr>
              <a:t> </a:t>
            </a:r>
            <a:r>
              <a:rPr lang="en-US" dirty="0" err="1" smtClean="0">
                <a:solidFill>
                  <a:schemeClr val="bg1"/>
                </a:solidFill>
              </a:rPr>
              <a:t>datos</a:t>
            </a:r>
            <a:r>
              <a:rPr lang="en-US" dirty="0" smtClean="0">
                <a:solidFill>
                  <a:schemeClr val="bg1"/>
                </a:solidFill>
              </a:rPr>
              <a:t> de </a:t>
            </a:r>
            <a:r>
              <a:rPr lang="en-US" dirty="0" err="1" smtClean="0">
                <a:solidFill>
                  <a:schemeClr val="bg1"/>
                </a:solidFill>
              </a:rPr>
              <a:t>contacto</a:t>
            </a:r>
            <a:endParaRPr lang="en-US" dirty="0" smtClean="0">
              <a:solidFill>
                <a:schemeClr val="bg1"/>
              </a:solidFill>
            </a:endParaRPr>
          </a:p>
          <a:p>
            <a:pPr marL="342900" indent="-342900" defTabSz="914400">
              <a:spcAft>
                <a:spcPts val="0"/>
              </a:spcAft>
              <a:buFont typeface="+mj-lt"/>
              <a:buAutoNum type="arabicPeriod"/>
            </a:pPr>
            <a:r>
              <a:rPr lang="en-US" dirty="0" err="1" smtClean="0">
                <a:solidFill>
                  <a:schemeClr val="bg1"/>
                </a:solidFill>
              </a:rPr>
              <a:t>Acercamiento</a:t>
            </a:r>
            <a:r>
              <a:rPr lang="en-US" dirty="0" smtClean="0">
                <a:solidFill>
                  <a:schemeClr val="bg1"/>
                </a:solidFill>
              </a:rPr>
              <a:t> para </a:t>
            </a:r>
            <a:r>
              <a:rPr lang="en-US" dirty="0" err="1" smtClean="0">
                <a:solidFill>
                  <a:schemeClr val="bg1"/>
                </a:solidFill>
              </a:rPr>
              <a:t>envío</a:t>
            </a:r>
            <a:r>
              <a:rPr lang="en-US" dirty="0" smtClean="0">
                <a:solidFill>
                  <a:schemeClr val="bg1"/>
                </a:solidFill>
              </a:rPr>
              <a:t> de </a:t>
            </a:r>
            <a:r>
              <a:rPr lang="en-US" dirty="0" err="1" smtClean="0">
                <a:solidFill>
                  <a:schemeClr val="bg1"/>
                </a:solidFill>
              </a:rPr>
              <a:t>materiales</a:t>
            </a:r>
            <a:r>
              <a:rPr lang="en-US" dirty="0" smtClean="0">
                <a:solidFill>
                  <a:schemeClr val="bg1"/>
                </a:solidFill>
              </a:rPr>
              <a:t> de la </a:t>
            </a:r>
            <a:r>
              <a:rPr lang="en-US" dirty="0" err="1" smtClean="0">
                <a:solidFill>
                  <a:schemeClr val="bg1"/>
                </a:solidFill>
              </a:rPr>
              <a:t>organización</a:t>
            </a:r>
            <a:endParaRPr lang="en-US" dirty="0">
              <a:solidFill>
                <a:schemeClr val="bg1"/>
              </a:solidFill>
            </a:endParaRPr>
          </a:p>
        </p:txBody>
      </p:sp>
      <p:sp>
        <p:nvSpPr>
          <p:cNvPr id="8" name="Rectángulo 7"/>
          <p:cNvSpPr/>
          <p:nvPr/>
        </p:nvSpPr>
        <p:spPr>
          <a:xfrm>
            <a:off x="1254125" y="5715000"/>
            <a:ext cx="6629400" cy="646331"/>
          </a:xfrm>
          <a:prstGeom prst="rect">
            <a:avLst/>
          </a:prstGeom>
          <a:solidFill>
            <a:schemeClr val="bg2"/>
          </a:solidFill>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mj-lt"/>
              <a:buNone/>
              <a:tabLst/>
              <a:defRPr/>
            </a:pPr>
            <a:r>
              <a:rPr lang="en-US" b="1" dirty="0" err="1" smtClean="0">
                <a:solidFill>
                  <a:schemeClr val="bg1"/>
                </a:solidFill>
              </a:rPr>
              <a:t>Aspiración</a:t>
            </a:r>
            <a:r>
              <a:rPr lang="en-US" b="1" dirty="0" smtClean="0">
                <a:solidFill>
                  <a:schemeClr val="bg1"/>
                </a:solidFill>
              </a:rPr>
              <a:t>: </a:t>
            </a:r>
            <a:r>
              <a:rPr lang="en-US" dirty="0" err="1" smtClean="0">
                <a:solidFill>
                  <a:schemeClr val="bg1"/>
                </a:solidFill>
              </a:rPr>
              <a:t>Posicionar</a:t>
            </a:r>
            <a:r>
              <a:rPr lang="en-US" dirty="0" smtClean="0">
                <a:solidFill>
                  <a:schemeClr val="bg1"/>
                </a:solidFill>
              </a:rPr>
              <a:t> a la </a:t>
            </a:r>
            <a:r>
              <a:rPr lang="en-US" dirty="0" err="1" smtClean="0">
                <a:solidFill>
                  <a:schemeClr val="bg1"/>
                </a:solidFill>
              </a:rPr>
              <a:t>organización</a:t>
            </a:r>
            <a:r>
              <a:rPr lang="en-US" dirty="0" smtClean="0">
                <a:solidFill>
                  <a:schemeClr val="bg1"/>
                </a:solidFill>
              </a:rPr>
              <a:t> </a:t>
            </a:r>
            <a:r>
              <a:rPr lang="en-US" dirty="0" err="1" smtClean="0">
                <a:solidFill>
                  <a:schemeClr val="bg1"/>
                </a:solidFill>
              </a:rPr>
              <a:t>como</a:t>
            </a:r>
            <a:r>
              <a:rPr lang="en-US" dirty="0" smtClean="0">
                <a:solidFill>
                  <a:schemeClr val="bg1"/>
                </a:solidFill>
              </a:rPr>
              <a:t> </a:t>
            </a:r>
            <a:r>
              <a:rPr lang="en-US" dirty="0" err="1" smtClean="0">
                <a:solidFill>
                  <a:schemeClr val="bg1"/>
                </a:solidFill>
              </a:rPr>
              <a:t>fuente</a:t>
            </a:r>
            <a:r>
              <a:rPr lang="en-US" dirty="0" smtClean="0">
                <a:solidFill>
                  <a:schemeClr val="bg1"/>
                </a:solidFill>
              </a:rPr>
              <a:t> </a:t>
            </a:r>
            <a:r>
              <a:rPr lang="en-US" dirty="0" err="1" smtClean="0">
                <a:solidFill>
                  <a:schemeClr val="bg1"/>
                </a:solidFill>
              </a:rPr>
              <a:t>confiable</a:t>
            </a:r>
            <a:r>
              <a:rPr lang="en-US" dirty="0" smtClean="0">
                <a:solidFill>
                  <a:schemeClr val="bg1"/>
                </a:solidFill>
              </a:rPr>
              <a:t> de </a:t>
            </a:r>
            <a:r>
              <a:rPr lang="en-US" dirty="0" err="1" smtClean="0">
                <a:solidFill>
                  <a:schemeClr val="bg1"/>
                </a:solidFill>
              </a:rPr>
              <a:t>información</a:t>
            </a:r>
            <a:r>
              <a:rPr lang="en-US" dirty="0" smtClean="0">
                <a:solidFill>
                  <a:schemeClr val="bg1"/>
                </a:solidFill>
              </a:rPr>
              <a:t> </a:t>
            </a:r>
            <a:r>
              <a:rPr lang="en-US" dirty="0" err="1" smtClean="0">
                <a:solidFill>
                  <a:schemeClr val="bg1"/>
                </a:solidFill>
              </a:rPr>
              <a:t>sobre</a:t>
            </a:r>
            <a:r>
              <a:rPr lang="en-US" dirty="0" smtClean="0">
                <a:solidFill>
                  <a:schemeClr val="bg1"/>
                </a:solidFill>
              </a:rPr>
              <a:t> </a:t>
            </a:r>
            <a:r>
              <a:rPr lang="en-US" dirty="0" err="1" smtClean="0">
                <a:solidFill>
                  <a:schemeClr val="bg1"/>
                </a:solidFill>
              </a:rPr>
              <a:t>los</a:t>
            </a:r>
            <a:r>
              <a:rPr lang="en-US" dirty="0" smtClean="0">
                <a:solidFill>
                  <a:schemeClr val="bg1"/>
                </a:solidFill>
              </a:rPr>
              <a:t> </a:t>
            </a:r>
            <a:r>
              <a:rPr lang="en-US" dirty="0" err="1" smtClean="0">
                <a:solidFill>
                  <a:schemeClr val="bg1"/>
                </a:solidFill>
              </a:rPr>
              <a:t>temas</a:t>
            </a:r>
            <a:r>
              <a:rPr lang="en-US" dirty="0" smtClean="0">
                <a:solidFill>
                  <a:schemeClr val="bg1"/>
                </a:solidFill>
              </a:rPr>
              <a:t> con </a:t>
            </a:r>
            <a:r>
              <a:rPr lang="en-US" dirty="0" err="1" smtClean="0">
                <a:solidFill>
                  <a:schemeClr val="bg1"/>
                </a:solidFill>
              </a:rPr>
              <a:t>los</a:t>
            </a:r>
            <a:r>
              <a:rPr lang="en-US" dirty="0" smtClean="0">
                <a:solidFill>
                  <a:schemeClr val="bg1"/>
                </a:solidFill>
              </a:rPr>
              <a:t> que </a:t>
            </a:r>
            <a:r>
              <a:rPr lang="en-US" dirty="0" err="1" smtClean="0">
                <a:solidFill>
                  <a:schemeClr val="bg1"/>
                </a:solidFill>
              </a:rPr>
              <a:t>trabaja</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875544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p:txBody>
          <a:bodyPr/>
          <a:lstStyle/>
          <a:p>
            <a:fld id="{42782948-4DBE-204D-AB9E-B65E067054AE}" type="slidenum">
              <a:rPr lang="en-US" smtClean="0"/>
              <a:pPr/>
              <a:t>6</a:t>
            </a:fld>
            <a:endParaRPr lang="en-US"/>
          </a:p>
        </p:txBody>
      </p:sp>
      <p:sp>
        <p:nvSpPr>
          <p:cNvPr id="7" name="Título 6"/>
          <p:cNvSpPr>
            <a:spLocks noGrp="1"/>
          </p:cNvSpPr>
          <p:nvPr>
            <p:ph type="title"/>
          </p:nvPr>
        </p:nvSpPr>
        <p:spPr>
          <a:xfrm>
            <a:off x="533400" y="457200"/>
            <a:ext cx="7772400" cy="523220"/>
          </a:xfrm>
        </p:spPr>
        <p:txBody>
          <a:bodyPr/>
          <a:lstStyle/>
          <a:p>
            <a:r>
              <a:rPr lang="en-US" smtClean="0"/>
              <a:t>EJEMPLO</a:t>
            </a:r>
            <a:endParaRPr lang="en-US"/>
          </a:p>
        </p:txBody>
      </p:sp>
      <p:graphicFrame>
        <p:nvGraphicFramePr>
          <p:cNvPr id="9" name="Tabla 8"/>
          <p:cNvGraphicFramePr>
            <a:graphicFrameLocks noGrp="1"/>
          </p:cNvGraphicFramePr>
          <p:nvPr>
            <p:extLst>
              <p:ext uri="{D42A27DB-BD31-4B8C-83A1-F6EECF244321}">
                <p14:modId xmlns:p14="http://schemas.microsoft.com/office/powerpoint/2010/main" val="1654635906"/>
              </p:ext>
            </p:extLst>
          </p:nvPr>
        </p:nvGraphicFramePr>
        <p:xfrm>
          <a:off x="152399" y="1676400"/>
          <a:ext cx="8839200" cy="3261360"/>
        </p:xfrm>
        <a:graphic>
          <a:graphicData uri="http://schemas.openxmlformats.org/drawingml/2006/table">
            <a:tbl>
              <a:tblPr firstRow="1" firstCol="1" bandRow="1">
                <a:tableStyleId>{5C22544A-7EE6-4342-B048-85BDC9FD1C3A}</a:tableStyleId>
              </a:tblPr>
              <a:tblGrid>
                <a:gridCol w="824479"/>
                <a:gridCol w="999691"/>
                <a:gridCol w="1164260"/>
                <a:gridCol w="2037044"/>
                <a:gridCol w="977584"/>
                <a:gridCol w="1418071"/>
                <a:gridCol w="1418071"/>
              </a:tblGrid>
              <a:tr h="465909">
                <a:tc>
                  <a:txBody>
                    <a:bodyPr/>
                    <a:lstStyle/>
                    <a:p>
                      <a:pPr algn="ctr">
                        <a:spcAft>
                          <a:spcPts val="0"/>
                        </a:spcAft>
                      </a:pPr>
                      <a:r>
                        <a:rPr lang="es-ES" sz="1200">
                          <a:effectLst/>
                        </a:rPr>
                        <a:t>TIPO</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NOMBRE</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UBICACIÓN</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CONTACTO</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CARGO</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TEMAS DE INTERÉS</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dirty="0">
                          <a:effectLst/>
                        </a:rPr>
                        <a:t>REDES SOCIALES</a:t>
                      </a:r>
                      <a:endParaRPr lang="es-ES_tradnl" sz="1200" dirty="0">
                        <a:effectLst/>
                        <a:latin typeface="Calibri" charset="0"/>
                        <a:ea typeface="Calibri" charset="0"/>
                        <a:cs typeface="Times New Roman" charset="0"/>
                      </a:endParaRPr>
                    </a:p>
                  </a:txBody>
                  <a:tcPr marL="68580" marR="68580" marT="0" marB="0"/>
                </a:tc>
              </a:tr>
              <a:tr h="1863634">
                <a:tc>
                  <a:txBody>
                    <a:bodyPr/>
                    <a:lstStyle/>
                    <a:p>
                      <a:pPr>
                        <a:spcAft>
                          <a:spcPts val="0"/>
                        </a:spcAft>
                      </a:pPr>
                      <a:r>
                        <a:rPr lang="es-ES" sz="1200">
                          <a:effectLst/>
                        </a:rPr>
                        <a:t>Impreso</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La Unión</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Vicente Guerrero 777, Col. Tezontepec</a:t>
                      </a:r>
                      <a:endParaRPr lang="es-ES_tradnl" sz="1200">
                        <a:effectLst/>
                      </a:endParaRPr>
                    </a:p>
                    <a:p>
                      <a:pPr>
                        <a:spcAft>
                          <a:spcPts val="0"/>
                        </a:spcAft>
                      </a:pPr>
                      <a:r>
                        <a:rPr lang="es-ES" sz="1200">
                          <a:effectLst/>
                        </a:rPr>
                        <a:t>Cuernavaca, Mor.</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Adriana González García</a:t>
                      </a:r>
                      <a:endParaRPr lang="es-ES_tradnl" sz="1200" dirty="0">
                        <a:effectLst/>
                      </a:endParaRPr>
                    </a:p>
                    <a:p>
                      <a:pPr>
                        <a:spcAft>
                          <a:spcPts val="0"/>
                        </a:spcAft>
                      </a:pPr>
                      <a:r>
                        <a:rPr lang="es-ES" sz="1200" dirty="0">
                          <a:effectLst/>
                        </a:rPr>
                        <a:t>Tel: </a:t>
                      </a:r>
                      <a:r>
                        <a:rPr lang="es-ES" sz="1200" dirty="0" err="1">
                          <a:effectLst/>
                        </a:rPr>
                        <a:t>xxxxxx</a:t>
                      </a:r>
                      <a:endParaRPr lang="es-ES_tradnl" sz="1200" dirty="0">
                        <a:effectLst/>
                      </a:endParaRPr>
                    </a:p>
                    <a:p>
                      <a:pPr>
                        <a:spcAft>
                          <a:spcPts val="0"/>
                        </a:spcAft>
                      </a:pPr>
                      <a:r>
                        <a:rPr lang="es-ES" sz="1200" dirty="0" err="1">
                          <a:effectLst/>
                        </a:rPr>
                        <a:t>ggonzalez@launion.mx</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Reportera de Seguridad y Justicia</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Medidas cautelares</a:t>
                      </a:r>
                      <a:endParaRPr lang="es-ES_tradnl" sz="1200">
                        <a:effectLst/>
                      </a:endParaRPr>
                    </a:p>
                    <a:p>
                      <a:pPr>
                        <a:spcAft>
                          <a:spcPts val="0"/>
                        </a:spcAft>
                      </a:pPr>
                      <a:r>
                        <a:rPr lang="es-ES" sz="1200">
                          <a:effectLst/>
                        </a:rPr>
                        <a:t>Violencia de género</a:t>
                      </a:r>
                      <a:endParaRPr lang="es-ES_tradnl" sz="1200">
                        <a:effectLst/>
                      </a:endParaRPr>
                    </a:p>
                    <a:p>
                      <a:pPr>
                        <a:spcAft>
                          <a:spcPts val="0"/>
                        </a:spcAft>
                      </a:pPr>
                      <a:r>
                        <a:rPr lang="es-ES" sz="1200">
                          <a:effectLst/>
                        </a:rPr>
                        <a:t>Derechos humanos en el sistema de justicia</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smtClean="0">
                          <a:effectLst/>
                        </a:rPr>
                        <a:t>@</a:t>
                      </a:r>
                      <a:r>
                        <a:rPr lang="es-ES" sz="1200" dirty="0" err="1" smtClean="0">
                          <a:effectLst/>
                        </a:rPr>
                        <a:t>Aglzzg</a:t>
                      </a:r>
                      <a:r>
                        <a:rPr lang="es-ES" sz="1200" dirty="0" smtClean="0">
                          <a:effectLst/>
                        </a:rPr>
                        <a:t> </a:t>
                      </a:r>
                    </a:p>
                    <a:p>
                      <a:pPr>
                        <a:spcAft>
                          <a:spcPts val="0"/>
                        </a:spcAft>
                      </a:pPr>
                      <a:r>
                        <a:rPr lang="es-ES" sz="1200" dirty="0" smtClean="0">
                          <a:effectLst/>
                          <a:latin typeface="Calibri" charset="0"/>
                          <a:ea typeface="Calibri" charset="0"/>
                          <a:cs typeface="Times New Roman" charset="0"/>
                        </a:rPr>
                        <a:t>@</a:t>
                      </a:r>
                      <a:r>
                        <a:rPr lang="es-ES" sz="1200" dirty="0" err="1" smtClean="0">
                          <a:effectLst/>
                          <a:latin typeface="Calibri" charset="0"/>
                          <a:ea typeface="Calibri" charset="0"/>
                          <a:cs typeface="Times New Roman" charset="0"/>
                        </a:rPr>
                        <a:t>LaUnion</a:t>
                      </a:r>
                      <a:endParaRPr lang="es-ES_tradnl" sz="1200" dirty="0" smtClean="0">
                        <a:effectLst/>
                        <a:latin typeface="Calibri" charset="0"/>
                        <a:ea typeface="Calibri" charset="0"/>
                        <a:cs typeface="Times New Roman" charset="0"/>
                      </a:endParaRPr>
                    </a:p>
                    <a:p>
                      <a:pPr>
                        <a:spcAft>
                          <a:spcPts val="0"/>
                        </a:spcAft>
                      </a:pPr>
                      <a:endParaRPr lang="es-ES" sz="1200" dirty="0" smtClean="0">
                        <a:effectLst/>
                      </a:endParaRPr>
                    </a:p>
                  </a:txBody>
                  <a:tcPr marL="68580" marR="68580" marT="0" marB="0"/>
                </a:tc>
              </a:tr>
              <a:tr h="931817">
                <a:tc>
                  <a:txBody>
                    <a:bodyPr/>
                    <a:lstStyle/>
                    <a:p>
                      <a:pPr>
                        <a:spcAft>
                          <a:spcPts val="0"/>
                        </a:spcAft>
                      </a:pPr>
                      <a:r>
                        <a:rPr lang="es-ES" sz="1200" dirty="0" smtClean="0">
                          <a:effectLst/>
                        </a:rPr>
                        <a:t>Impreso y</a:t>
                      </a:r>
                      <a:r>
                        <a:rPr lang="es-ES" sz="1200" baseline="0" dirty="0" smtClean="0">
                          <a:effectLst/>
                        </a:rPr>
                        <a:t> Digital</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AM Querétaro</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Querétaro, Qro.</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Javier Sánchez </a:t>
                      </a:r>
                      <a:r>
                        <a:rPr lang="es-ES" sz="1200" dirty="0" err="1">
                          <a:effectLst/>
                        </a:rPr>
                        <a:t>Lecona</a:t>
                      </a:r>
                      <a:endParaRPr lang="es-ES_tradnl" sz="1200" dirty="0">
                        <a:effectLst/>
                      </a:endParaRPr>
                    </a:p>
                    <a:p>
                      <a:pPr>
                        <a:spcAft>
                          <a:spcPts val="0"/>
                        </a:spcAft>
                      </a:pPr>
                      <a:r>
                        <a:rPr lang="es-ES" sz="1200" dirty="0">
                          <a:effectLst/>
                        </a:rPr>
                        <a:t>Tel: </a:t>
                      </a:r>
                      <a:r>
                        <a:rPr lang="es-ES" sz="1200" dirty="0" err="1">
                          <a:effectLst/>
                        </a:rPr>
                        <a:t>xxxxx</a:t>
                      </a:r>
                      <a:endParaRPr lang="es-ES_tradnl" sz="1200" dirty="0">
                        <a:effectLst/>
                      </a:endParaRPr>
                    </a:p>
                    <a:p>
                      <a:pPr>
                        <a:spcAft>
                          <a:spcPts val="0"/>
                        </a:spcAft>
                      </a:pPr>
                      <a:r>
                        <a:rPr lang="es-ES" sz="1200" dirty="0" err="1">
                          <a:effectLst/>
                        </a:rPr>
                        <a:t>Slecona@amqro.com</a:t>
                      </a:r>
                      <a:r>
                        <a:rPr lang="es-ES" sz="1200" dirty="0">
                          <a:effectLst/>
                        </a:rPr>
                        <a:t> </a:t>
                      </a:r>
                      <a:endParaRPr lang="es-ES_tradnl" sz="1200" dirty="0">
                        <a:effectLst/>
                      </a:endParaRPr>
                    </a:p>
                    <a:p>
                      <a:pPr>
                        <a:spcAft>
                          <a:spcPts val="0"/>
                        </a:spcAft>
                      </a:pPr>
                      <a:r>
                        <a:rPr lang="es-ES" sz="1200" dirty="0">
                          <a:effectLst/>
                        </a:rPr>
                        <a:t> </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Jefe de Sección de Sociales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Actividades del empresariado y sociedad civil</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dirty="0" smtClean="0">
                          <a:effectLst/>
                        </a:rPr>
                        <a:t>@</a:t>
                      </a:r>
                      <a:r>
                        <a:rPr lang="es-ES" sz="1200" dirty="0" err="1" smtClean="0">
                          <a:effectLst/>
                        </a:rPr>
                        <a:t>JavierAM</a:t>
                      </a:r>
                      <a:endParaRPr lang="es-ES" sz="1200" dirty="0" smtClean="0">
                        <a:effectLst/>
                      </a:endParaRPr>
                    </a:p>
                    <a:p>
                      <a:pPr>
                        <a:spcAft>
                          <a:spcPts val="0"/>
                        </a:spcAft>
                      </a:pPr>
                      <a:r>
                        <a:rPr lang="es-ES" sz="1200" dirty="0" smtClean="0">
                          <a:effectLst/>
                          <a:latin typeface="Calibri" charset="0"/>
                          <a:ea typeface="Calibri" charset="0"/>
                          <a:cs typeface="Times New Roman" charset="0"/>
                        </a:rPr>
                        <a:t>@</a:t>
                      </a:r>
                      <a:r>
                        <a:rPr lang="es-ES" sz="1200" dirty="0" err="1" smtClean="0">
                          <a:effectLst/>
                          <a:latin typeface="Calibri" charset="0"/>
                          <a:ea typeface="Calibri" charset="0"/>
                          <a:cs typeface="Times New Roman" charset="0"/>
                        </a:rPr>
                        <a:t>AM_Qro</a:t>
                      </a:r>
                      <a:endParaRPr lang="es-ES_tradnl" sz="1200" dirty="0">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111991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3900" y="1401593"/>
            <a:ext cx="3505200" cy="1809750"/>
          </a:xfrm>
        </p:spPr>
        <p:txBody>
          <a:bodyPr>
            <a:noAutofit/>
          </a:bodyPr>
          <a:lstStyle/>
          <a:p>
            <a:r>
              <a:rPr lang="en-US" dirty="0" err="1" smtClean="0"/>
              <a:t>Organizaciones</a:t>
            </a:r>
            <a:r>
              <a:rPr lang="en-US" dirty="0" smtClean="0"/>
              <a:t> </a:t>
            </a:r>
            <a:r>
              <a:rPr lang="en-US" dirty="0" err="1" smtClean="0"/>
              <a:t>civiles</a:t>
            </a:r>
            <a:endParaRPr lang="en-US" dirty="0" smtClean="0"/>
          </a:p>
          <a:p>
            <a:r>
              <a:rPr lang="en-US" dirty="0" err="1" smtClean="0"/>
              <a:t>Colectivos</a:t>
            </a:r>
            <a:endParaRPr lang="en-US" dirty="0" smtClean="0"/>
          </a:p>
          <a:p>
            <a:r>
              <a:rPr lang="en-US" dirty="0" err="1" smtClean="0"/>
              <a:t>Influenciadores</a:t>
            </a:r>
            <a:endParaRPr lang="en-US" dirty="0" smtClean="0"/>
          </a:p>
          <a:p>
            <a:r>
              <a:rPr lang="en-US" dirty="0" err="1" smtClean="0"/>
              <a:t>Grupos</a:t>
            </a:r>
            <a:r>
              <a:rPr lang="en-US" dirty="0" smtClean="0"/>
              <a:t> </a:t>
            </a:r>
            <a:r>
              <a:rPr lang="en-US" dirty="0" err="1" smtClean="0"/>
              <a:t>vecinales</a:t>
            </a:r>
            <a:endParaRPr lang="en-US" dirty="0"/>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7</a:t>
            </a:fld>
            <a:endParaRPr lang="en-US"/>
          </a:p>
        </p:txBody>
      </p:sp>
      <p:sp>
        <p:nvSpPr>
          <p:cNvPr id="7" name="Título 6"/>
          <p:cNvSpPr>
            <a:spLocks noGrp="1"/>
          </p:cNvSpPr>
          <p:nvPr>
            <p:ph type="title"/>
          </p:nvPr>
        </p:nvSpPr>
        <p:spPr>
          <a:xfrm>
            <a:off x="533400" y="228600"/>
            <a:ext cx="7391400" cy="954107"/>
          </a:xfrm>
        </p:spPr>
        <p:txBody>
          <a:bodyPr/>
          <a:lstStyle/>
          <a:p>
            <a:r>
              <a:rPr lang="en-US" dirty="0" smtClean="0"/>
              <a:t>DIRECTORIO </a:t>
            </a:r>
            <a:r>
              <a:rPr lang="en-US" smtClean="0"/>
              <a:t>DE CUENTAS DE REDES </a:t>
            </a:r>
            <a:r>
              <a:rPr lang="en-US" dirty="0" smtClean="0"/>
              <a:t>SOCIALES AFINES</a:t>
            </a:r>
            <a:endParaRPr lang="en-US" dirty="0"/>
          </a:p>
        </p:txBody>
      </p:sp>
      <p:graphicFrame>
        <p:nvGraphicFramePr>
          <p:cNvPr id="10" name="Tabla 9"/>
          <p:cNvGraphicFramePr>
            <a:graphicFrameLocks noGrp="1"/>
          </p:cNvGraphicFramePr>
          <p:nvPr>
            <p:extLst>
              <p:ext uri="{D42A27DB-BD31-4B8C-83A1-F6EECF244321}">
                <p14:modId xmlns:p14="http://schemas.microsoft.com/office/powerpoint/2010/main" val="1232279117"/>
              </p:ext>
            </p:extLst>
          </p:nvPr>
        </p:nvGraphicFramePr>
        <p:xfrm>
          <a:off x="304800" y="3657600"/>
          <a:ext cx="8305799" cy="2666266"/>
        </p:xfrm>
        <a:graphic>
          <a:graphicData uri="http://schemas.openxmlformats.org/drawingml/2006/table">
            <a:tbl>
              <a:tblPr firstRow="1" firstCol="1" bandRow="1">
                <a:tableStyleId>{21E4AEA4-8DFA-4A89-87EB-49C32662AFE0}</a:tableStyleId>
              </a:tblPr>
              <a:tblGrid>
                <a:gridCol w="1165484"/>
                <a:gridCol w="2073916"/>
                <a:gridCol w="1250246"/>
                <a:gridCol w="1120339"/>
                <a:gridCol w="1037419"/>
                <a:gridCol w="1113889"/>
                <a:gridCol w="544506"/>
              </a:tblGrid>
              <a:tr h="482794">
                <a:tc>
                  <a:txBody>
                    <a:bodyPr/>
                    <a:lstStyle/>
                    <a:p>
                      <a:pPr algn="ctr">
                        <a:spcAft>
                          <a:spcPts val="0"/>
                        </a:spcAft>
                      </a:pPr>
                      <a:r>
                        <a:rPr lang="es-ES" sz="1200">
                          <a:effectLst/>
                        </a:rPr>
                        <a:t>Red</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dirty="0">
                          <a:effectLst/>
                        </a:rPr>
                        <a:t>Cuenta</a:t>
                      </a:r>
                      <a:endParaRPr lang="es-ES_tradnl" sz="1200" dirty="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Tipo</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 de seguidores</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a:effectLst/>
                        </a:rPr>
                        <a:t>Ubicación</a:t>
                      </a:r>
                      <a:endParaRPr lang="es-ES_tradnl" sz="120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dirty="0">
                          <a:effectLst/>
                        </a:rPr>
                        <a:t>Temas de interés</a:t>
                      </a:r>
                      <a:endParaRPr lang="es-ES_tradnl" sz="1200" dirty="0">
                        <a:effectLst/>
                        <a:latin typeface="Calibri" charset="0"/>
                        <a:ea typeface="Calibri" charset="0"/>
                        <a:cs typeface="Times New Roman" charset="0"/>
                      </a:endParaRPr>
                    </a:p>
                  </a:txBody>
                  <a:tcPr marL="68580" marR="68580" marT="0" marB="0"/>
                </a:tc>
                <a:tc>
                  <a:txBody>
                    <a:bodyPr/>
                    <a:lstStyle/>
                    <a:p>
                      <a:pPr algn="ctr">
                        <a:spcAft>
                          <a:spcPts val="0"/>
                        </a:spcAft>
                      </a:pPr>
                      <a:r>
                        <a:rPr lang="es-ES" sz="1200" dirty="0">
                          <a:effectLst/>
                        </a:rPr>
                        <a:t>Link</a:t>
                      </a:r>
                      <a:endParaRPr lang="es-ES_tradnl" sz="1200" dirty="0">
                        <a:effectLst/>
                        <a:latin typeface="Calibri" charset="0"/>
                        <a:ea typeface="Calibri" charset="0"/>
                        <a:cs typeface="Times New Roman" charset="0"/>
                      </a:endParaRPr>
                    </a:p>
                  </a:txBody>
                  <a:tcPr marL="68580" marR="68580" marT="0" marB="0"/>
                </a:tc>
              </a:tr>
              <a:tr h="965589">
                <a:tc>
                  <a:txBody>
                    <a:bodyPr/>
                    <a:lstStyle/>
                    <a:p>
                      <a:pPr>
                        <a:spcAft>
                          <a:spcPts val="0"/>
                        </a:spcAft>
                      </a:pPr>
                      <a:r>
                        <a:rPr lang="es-ES" sz="1200">
                          <a:effectLst/>
                        </a:rPr>
                        <a:t>Twitter</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@VecinosCuauhtemoc</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err="1">
                          <a:effectLst/>
                        </a:rPr>
                        <a:t>Organizaci-on</a:t>
                      </a:r>
                      <a:r>
                        <a:rPr lang="es-ES" sz="1200" dirty="0">
                          <a:effectLst/>
                        </a:rPr>
                        <a:t> vecinal de la colonia Cuauhtémoc</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1,550</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Ciudad de México</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Seguridad</a:t>
                      </a:r>
                      <a:endParaRPr lang="es-ES_tradnl" sz="1200">
                        <a:effectLst/>
                      </a:endParaRPr>
                    </a:p>
                    <a:p>
                      <a:pPr>
                        <a:spcAft>
                          <a:spcPts val="0"/>
                        </a:spcAft>
                      </a:pPr>
                      <a:r>
                        <a:rPr lang="es-ES" sz="1200">
                          <a:effectLst/>
                        </a:rPr>
                        <a:t>Políticas Públicas</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 </a:t>
                      </a:r>
                      <a:endParaRPr lang="es-ES_tradnl" sz="1200" dirty="0">
                        <a:effectLst/>
                        <a:latin typeface="Calibri" charset="0"/>
                        <a:ea typeface="Calibri" charset="0"/>
                        <a:cs typeface="Times New Roman" charset="0"/>
                      </a:endParaRPr>
                    </a:p>
                  </a:txBody>
                  <a:tcPr marL="68580" marR="68580" marT="0" marB="0"/>
                </a:tc>
              </a:tr>
              <a:tr h="1217883">
                <a:tc>
                  <a:txBody>
                    <a:bodyPr/>
                    <a:lstStyle/>
                    <a:p>
                      <a:pPr>
                        <a:spcAft>
                          <a:spcPts val="0"/>
                        </a:spcAft>
                      </a:pPr>
                      <a:r>
                        <a:rPr lang="es-ES" sz="1200" dirty="0">
                          <a:effectLst/>
                        </a:rPr>
                        <a:t>Facebook</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 </a:t>
                      </a:r>
                      <a:r>
                        <a:rPr lang="es-ES" sz="1200" dirty="0" smtClean="0">
                          <a:effectLst/>
                        </a:rPr>
                        <a:t>Red</a:t>
                      </a:r>
                      <a:r>
                        <a:rPr lang="es-ES" sz="1200" baseline="0" dirty="0" smtClean="0">
                          <a:effectLst/>
                        </a:rPr>
                        <a:t> Mexiquense de Artistas</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Colectivo de artistas urbanos</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2,340</a:t>
                      </a:r>
                      <a:endParaRPr lang="es-ES_tradnl" sz="1200" dirty="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Toluca</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a:effectLst/>
                        </a:rPr>
                        <a:t>Derechos humanos</a:t>
                      </a:r>
                      <a:endParaRPr lang="es-ES_tradnl" sz="1200">
                        <a:effectLst/>
                      </a:endParaRPr>
                    </a:p>
                    <a:p>
                      <a:pPr>
                        <a:spcAft>
                          <a:spcPts val="0"/>
                        </a:spcAft>
                      </a:pPr>
                      <a:r>
                        <a:rPr lang="es-ES" sz="1200">
                          <a:effectLst/>
                        </a:rPr>
                        <a:t>Prevención de la violencia</a:t>
                      </a:r>
                      <a:endParaRPr lang="es-ES_tradnl" sz="1200">
                        <a:effectLst/>
                        <a:latin typeface="Calibri" charset="0"/>
                        <a:ea typeface="Calibri" charset="0"/>
                        <a:cs typeface="Times New Roman" charset="0"/>
                      </a:endParaRPr>
                    </a:p>
                  </a:txBody>
                  <a:tcPr marL="68580" marR="68580" marT="0" marB="0"/>
                </a:tc>
                <a:tc>
                  <a:txBody>
                    <a:bodyPr/>
                    <a:lstStyle/>
                    <a:p>
                      <a:pPr>
                        <a:spcAft>
                          <a:spcPts val="0"/>
                        </a:spcAft>
                      </a:pPr>
                      <a:r>
                        <a:rPr lang="es-ES" sz="1200" dirty="0">
                          <a:effectLst/>
                        </a:rPr>
                        <a:t> </a:t>
                      </a:r>
                      <a:endParaRPr lang="es-ES_tradnl" sz="1200" dirty="0">
                        <a:effectLst/>
                        <a:latin typeface="Calibri" charset="0"/>
                        <a:ea typeface="Calibri" charset="0"/>
                        <a:cs typeface="Times New Roman" charset="0"/>
                      </a:endParaRPr>
                    </a:p>
                  </a:txBody>
                  <a:tcPr marL="68580" marR="68580" marT="0" marB="0"/>
                </a:tc>
              </a:tr>
            </a:tbl>
          </a:graphicData>
        </a:graphic>
      </p:graphicFrame>
      <p:sp>
        <p:nvSpPr>
          <p:cNvPr id="11" name="Rectángulo 10"/>
          <p:cNvSpPr/>
          <p:nvPr/>
        </p:nvSpPr>
        <p:spPr>
          <a:xfrm>
            <a:off x="4965700" y="1875204"/>
            <a:ext cx="3492500" cy="1323439"/>
          </a:xfrm>
          <a:prstGeom prst="rect">
            <a:avLst/>
          </a:prstGeom>
          <a:solidFill>
            <a:srgbClr val="002060"/>
          </a:solidFill>
        </p:spPr>
        <p:txBody>
          <a:bodyPr wrap="square">
            <a:spAutoFit/>
          </a:bodyPr>
          <a:lstStyle/>
          <a:p>
            <a:pPr marL="36000" indent="-342900" defTabSz="914400">
              <a:buFont typeface="+mj-lt"/>
              <a:buNone/>
            </a:pPr>
            <a:endParaRPr lang="en-US" sz="2000" dirty="0" smtClean="0">
              <a:solidFill>
                <a:schemeClr val="bg1"/>
              </a:solidFill>
            </a:endParaRPr>
          </a:p>
          <a:p>
            <a:pPr marL="36000" indent="-342900" defTabSz="914400">
              <a:buFont typeface="+mj-lt"/>
              <a:buNone/>
            </a:pPr>
            <a:r>
              <a:rPr lang="en-US" sz="2000" dirty="0" err="1" smtClean="0">
                <a:solidFill>
                  <a:schemeClr val="bg1"/>
                </a:solidFill>
              </a:rPr>
              <a:t>Apoyo</a:t>
            </a:r>
            <a:r>
              <a:rPr lang="en-US" sz="2000" dirty="0" smtClean="0">
                <a:solidFill>
                  <a:schemeClr val="bg1"/>
                </a:solidFill>
              </a:rPr>
              <a:t> </a:t>
            </a:r>
            <a:r>
              <a:rPr lang="en-US" sz="2000" dirty="0" err="1" smtClean="0">
                <a:solidFill>
                  <a:schemeClr val="bg1"/>
                </a:solidFill>
              </a:rPr>
              <a:t>como</a:t>
            </a:r>
            <a:r>
              <a:rPr lang="en-US" sz="2000" dirty="0" smtClean="0">
                <a:solidFill>
                  <a:schemeClr val="bg1"/>
                </a:solidFill>
              </a:rPr>
              <a:t> </a:t>
            </a:r>
            <a:r>
              <a:rPr lang="en-US" sz="2000" dirty="0" err="1" smtClean="0">
                <a:solidFill>
                  <a:schemeClr val="bg1"/>
                </a:solidFill>
              </a:rPr>
              <a:t>replicadores</a:t>
            </a:r>
            <a:r>
              <a:rPr lang="en-US" sz="2000" dirty="0" smtClean="0">
                <a:solidFill>
                  <a:schemeClr val="bg1"/>
                </a:solidFill>
              </a:rPr>
              <a:t> de </a:t>
            </a:r>
            <a:r>
              <a:rPr lang="en-US" sz="2000" dirty="0" err="1" smtClean="0">
                <a:solidFill>
                  <a:schemeClr val="bg1"/>
                </a:solidFill>
              </a:rPr>
              <a:t>información</a:t>
            </a:r>
            <a:r>
              <a:rPr lang="en-US" sz="2000" dirty="0" smtClean="0">
                <a:solidFill>
                  <a:schemeClr val="bg1"/>
                </a:solidFill>
              </a:rPr>
              <a:t> de la </a:t>
            </a:r>
            <a:r>
              <a:rPr lang="en-US" sz="2000" dirty="0" err="1" smtClean="0">
                <a:solidFill>
                  <a:schemeClr val="bg1"/>
                </a:solidFill>
              </a:rPr>
              <a:t>organización</a:t>
            </a:r>
            <a:endParaRPr lang="en-US" sz="2000" dirty="0" smtClean="0">
              <a:solidFill>
                <a:schemeClr val="bg1"/>
              </a:solidFill>
            </a:endParaRPr>
          </a:p>
          <a:p>
            <a:pPr marL="36000" indent="-342900" defTabSz="914400">
              <a:buFont typeface="+mj-lt"/>
              <a:buNone/>
            </a:pPr>
            <a:endParaRPr lang="en-US" sz="2000" dirty="0">
              <a:solidFill>
                <a:schemeClr val="bg1"/>
              </a:solidFill>
            </a:endParaRPr>
          </a:p>
        </p:txBody>
      </p:sp>
    </p:spTree>
    <p:extLst>
      <p:ext uri="{BB962C8B-B14F-4D97-AF65-F5344CB8AC3E}">
        <p14:creationId xmlns:p14="http://schemas.microsoft.com/office/powerpoint/2010/main" val="1391748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3399" y="973251"/>
            <a:ext cx="8239919" cy="1023367"/>
          </a:xfrm>
        </p:spPr>
        <p:txBody>
          <a:bodyPr>
            <a:noAutofit/>
          </a:bodyPr>
          <a:lstStyle/>
          <a:p>
            <a:pPr marL="0" indent="0">
              <a:buNone/>
            </a:pPr>
            <a:r>
              <a:rPr lang="en-US" sz="2400" dirty="0" err="1" smtClean="0"/>
              <a:t>Documento</a:t>
            </a:r>
            <a:r>
              <a:rPr lang="en-US" sz="2400" dirty="0" smtClean="0"/>
              <a:t> o </a:t>
            </a:r>
            <a:r>
              <a:rPr lang="en-US" sz="2400" dirty="0" err="1" smtClean="0"/>
              <a:t>conjunto</a:t>
            </a:r>
            <a:r>
              <a:rPr lang="en-US" sz="2400" dirty="0" smtClean="0"/>
              <a:t> de </a:t>
            </a:r>
            <a:r>
              <a:rPr lang="en-US" sz="2400" dirty="0" err="1" smtClean="0"/>
              <a:t>documentos</a:t>
            </a:r>
            <a:r>
              <a:rPr lang="en-US" sz="2400" dirty="0" smtClean="0"/>
              <a:t> con </a:t>
            </a:r>
            <a:r>
              <a:rPr lang="en-US" sz="2400" dirty="0" err="1" smtClean="0"/>
              <a:t>información</a:t>
            </a:r>
            <a:r>
              <a:rPr lang="en-US" sz="2400" dirty="0" smtClean="0"/>
              <a:t> de la </a:t>
            </a:r>
            <a:r>
              <a:rPr lang="en-US" sz="2400" dirty="0" err="1" smtClean="0"/>
              <a:t>organización</a:t>
            </a:r>
            <a:r>
              <a:rPr lang="en-US" sz="2400" dirty="0" smtClean="0"/>
              <a:t> que </a:t>
            </a:r>
            <a:r>
              <a:rPr lang="en-US" sz="2400" dirty="0" err="1" smtClean="0"/>
              <a:t>desea</a:t>
            </a:r>
            <a:r>
              <a:rPr lang="en-US" sz="2400" dirty="0" smtClean="0"/>
              <a:t> </a:t>
            </a:r>
            <a:r>
              <a:rPr lang="en-US" sz="2400" dirty="0" err="1" smtClean="0"/>
              <a:t>dar</a:t>
            </a:r>
            <a:r>
              <a:rPr lang="en-US" sz="2400" dirty="0" smtClean="0"/>
              <a:t> a </a:t>
            </a:r>
            <a:r>
              <a:rPr lang="en-US" sz="2400" dirty="0" err="1" smtClean="0"/>
              <a:t>conocer</a:t>
            </a:r>
            <a:r>
              <a:rPr lang="en-US" sz="2400" dirty="0" smtClean="0"/>
              <a:t> a </a:t>
            </a:r>
            <a:r>
              <a:rPr lang="en-US" sz="2400" dirty="0" err="1" smtClean="0"/>
              <a:t>medios</a:t>
            </a:r>
            <a:r>
              <a:rPr lang="en-US" sz="2400" dirty="0" smtClean="0"/>
              <a:t> y </a:t>
            </a:r>
            <a:r>
              <a:rPr lang="en-US" sz="2400" dirty="0" err="1" smtClean="0"/>
              <a:t>sus</a:t>
            </a:r>
            <a:r>
              <a:rPr lang="en-US" sz="2400" dirty="0" smtClean="0"/>
              <a:t> </a:t>
            </a:r>
            <a:r>
              <a:rPr lang="en-US" sz="2400" dirty="0" err="1" smtClean="0"/>
              <a:t>audiencias</a:t>
            </a:r>
            <a:r>
              <a:rPr lang="en-US" sz="2400" dirty="0" smtClean="0"/>
              <a:t>.</a:t>
            </a:r>
          </a:p>
        </p:txBody>
      </p:sp>
      <p:sp>
        <p:nvSpPr>
          <p:cNvPr id="4" name="Marcador de fecha 3"/>
          <p:cNvSpPr>
            <a:spLocks noGrp="1"/>
          </p:cNvSpPr>
          <p:nvPr>
            <p:ph type="dt" sz="half" idx="2"/>
          </p:nvPr>
        </p:nvSpPr>
        <p:spPr/>
        <p:txBody>
          <a:bodyPr/>
          <a:lstStyle/>
          <a:p>
            <a:fld id="{193355D5-F1DA-0F48-9E7E-0A3FEBF9FF84}" type="datetime1">
              <a:rPr lang="en-US" smtClean="0"/>
              <a:pPr/>
              <a:t>4/28/20</a:t>
            </a:fld>
            <a:endParaRPr lang="en-US"/>
          </a:p>
        </p:txBody>
      </p:sp>
      <p:sp>
        <p:nvSpPr>
          <p:cNvPr id="5" name="Marcador de pie de página 4"/>
          <p:cNvSpPr>
            <a:spLocks noGrp="1"/>
          </p:cNvSpPr>
          <p:nvPr>
            <p:ph type="ftr" sz="quarter" idx="3"/>
          </p:nvPr>
        </p:nvSpPr>
        <p:spPr/>
        <p:txBody>
          <a:bodyPr/>
          <a:lstStyle/>
          <a:p>
            <a:r>
              <a:rPr lang="en-US" smtClean="0"/>
              <a:t>FOOTER GOES HERE</a:t>
            </a:r>
            <a:endParaRPr lang="en-US"/>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8</a:t>
            </a:fld>
            <a:endParaRPr lang="en-US"/>
          </a:p>
        </p:txBody>
      </p:sp>
      <p:sp>
        <p:nvSpPr>
          <p:cNvPr id="7" name="Título 6"/>
          <p:cNvSpPr>
            <a:spLocks noGrp="1"/>
          </p:cNvSpPr>
          <p:nvPr>
            <p:ph type="title"/>
          </p:nvPr>
        </p:nvSpPr>
        <p:spPr>
          <a:xfrm>
            <a:off x="533400" y="396151"/>
            <a:ext cx="7772400" cy="523220"/>
          </a:xfrm>
        </p:spPr>
        <p:txBody>
          <a:bodyPr/>
          <a:lstStyle/>
          <a:p>
            <a:r>
              <a:rPr lang="en-US" i="1" dirty="0" smtClean="0"/>
              <a:t>KIT DE PRENSA </a:t>
            </a:r>
            <a:r>
              <a:rPr lang="en-US" dirty="0" smtClean="0"/>
              <a:t>(</a:t>
            </a:r>
            <a:r>
              <a:rPr lang="en-US" i="1" dirty="0" smtClean="0"/>
              <a:t>PRESS KIT </a:t>
            </a:r>
            <a:r>
              <a:rPr lang="en-US" dirty="0" smtClean="0"/>
              <a:t>O</a:t>
            </a:r>
            <a:r>
              <a:rPr lang="en-US" i="1" dirty="0" smtClean="0"/>
              <a:t> DOSSIER</a:t>
            </a:r>
            <a:r>
              <a:rPr lang="en-US" dirty="0" smtClean="0"/>
              <a:t>)</a:t>
            </a:r>
            <a:endParaRPr lang="en-US" dirty="0"/>
          </a:p>
        </p:txBody>
      </p:sp>
      <p:sp>
        <p:nvSpPr>
          <p:cNvPr id="9" name="Rectángulo 8"/>
          <p:cNvSpPr/>
          <p:nvPr/>
        </p:nvSpPr>
        <p:spPr>
          <a:xfrm>
            <a:off x="533400" y="2057400"/>
            <a:ext cx="3492500" cy="4401205"/>
          </a:xfrm>
          <a:prstGeom prst="rect">
            <a:avLst/>
          </a:prstGeom>
          <a:solidFill>
            <a:srgbClr val="002060"/>
          </a:solidFill>
        </p:spPr>
        <p:txBody>
          <a:bodyPr wrap="square">
            <a:spAutoFit/>
          </a:bodyPr>
          <a:lstStyle/>
          <a:p>
            <a:pPr marL="36000" indent="-342900" defTabSz="914400">
              <a:buFont typeface="+mj-lt"/>
              <a:buNone/>
            </a:pPr>
            <a:endParaRPr lang="en-US" sz="2000" b="1" dirty="0" smtClean="0">
              <a:solidFill>
                <a:schemeClr val="bg1"/>
              </a:solidFill>
            </a:endParaRPr>
          </a:p>
          <a:p>
            <a:pPr marL="36000" indent="-342900" defTabSz="914400">
              <a:buFont typeface="+mj-lt"/>
              <a:buNone/>
            </a:pPr>
            <a:r>
              <a:rPr lang="en-US" sz="2000" b="1" dirty="0" err="1" smtClean="0">
                <a:solidFill>
                  <a:schemeClr val="bg1"/>
                </a:solidFill>
              </a:rPr>
              <a:t>Debe</a:t>
            </a:r>
            <a:r>
              <a:rPr lang="en-US" sz="2000" b="1" dirty="0" smtClean="0">
                <a:solidFill>
                  <a:schemeClr val="bg1"/>
                </a:solidFill>
              </a:rPr>
              <a:t> </a:t>
            </a:r>
            <a:r>
              <a:rPr lang="en-US" sz="2000" b="1" dirty="0" err="1" smtClean="0">
                <a:solidFill>
                  <a:schemeClr val="bg1"/>
                </a:solidFill>
              </a:rPr>
              <a:t>incluir</a:t>
            </a:r>
            <a:r>
              <a:rPr lang="en-US" sz="2000" b="1" dirty="0" smtClean="0">
                <a:solidFill>
                  <a:schemeClr val="bg1"/>
                </a:solidFill>
              </a:rPr>
              <a:t>:</a:t>
            </a:r>
          </a:p>
          <a:p>
            <a:pPr marL="36000" indent="-342900" defTabSz="914400">
              <a:buFont typeface="+mj-lt"/>
              <a:buNone/>
            </a:pPr>
            <a:endParaRPr lang="en-US" sz="2000" dirty="0">
              <a:solidFill>
                <a:schemeClr val="bg1"/>
              </a:solidFill>
            </a:endParaRPr>
          </a:p>
          <a:p>
            <a:pPr marL="36000" indent="-342900" defTabSz="914400">
              <a:buFont typeface="Arial" charset="0"/>
              <a:buChar char="•"/>
            </a:pPr>
            <a:r>
              <a:rPr lang="en-US" sz="2000" dirty="0" err="1" smtClean="0">
                <a:solidFill>
                  <a:schemeClr val="bg1"/>
                </a:solidFill>
              </a:rPr>
              <a:t>Descripción</a:t>
            </a:r>
            <a:r>
              <a:rPr lang="en-US" sz="2000" dirty="0" smtClean="0">
                <a:solidFill>
                  <a:schemeClr val="bg1"/>
                </a:solidFill>
              </a:rPr>
              <a:t> breve de la </a:t>
            </a:r>
            <a:r>
              <a:rPr lang="en-US" sz="2000" dirty="0" err="1" smtClean="0">
                <a:solidFill>
                  <a:schemeClr val="bg1"/>
                </a:solidFill>
              </a:rPr>
              <a:t>organización</a:t>
            </a:r>
            <a:r>
              <a:rPr lang="en-US" sz="2000" dirty="0" smtClean="0">
                <a:solidFill>
                  <a:schemeClr val="bg1"/>
                </a:solidFill>
              </a:rPr>
              <a:t> e </a:t>
            </a:r>
            <a:r>
              <a:rPr lang="en-US" sz="2000" dirty="0" err="1" smtClean="0">
                <a:solidFill>
                  <a:schemeClr val="bg1"/>
                </a:solidFill>
              </a:rPr>
              <a:t>historia</a:t>
            </a:r>
            <a:endParaRPr lang="en-US" sz="2000" dirty="0" smtClean="0">
              <a:solidFill>
                <a:schemeClr val="bg1"/>
              </a:solidFill>
            </a:endParaRPr>
          </a:p>
          <a:p>
            <a:pPr marL="36000" indent="-342900" defTabSz="914400">
              <a:buFont typeface="Arial" charset="0"/>
              <a:buChar char="•"/>
            </a:pPr>
            <a:r>
              <a:rPr lang="en-US" sz="2000" dirty="0" err="1" smtClean="0">
                <a:solidFill>
                  <a:schemeClr val="bg1"/>
                </a:solidFill>
              </a:rPr>
              <a:t>Misión</a:t>
            </a:r>
            <a:endParaRPr lang="en-US" sz="2000" dirty="0" smtClean="0">
              <a:solidFill>
                <a:schemeClr val="bg1"/>
              </a:solidFill>
            </a:endParaRPr>
          </a:p>
          <a:p>
            <a:pPr marL="36000" indent="-342900" defTabSz="914400">
              <a:buFont typeface="Arial" charset="0"/>
              <a:buChar char="•"/>
            </a:pPr>
            <a:r>
              <a:rPr lang="en-US" sz="2000" dirty="0" err="1" smtClean="0">
                <a:solidFill>
                  <a:schemeClr val="bg1"/>
                </a:solidFill>
              </a:rPr>
              <a:t>Actividades</a:t>
            </a:r>
            <a:r>
              <a:rPr lang="en-US" sz="2000" dirty="0" smtClean="0">
                <a:solidFill>
                  <a:schemeClr val="bg1"/>
                </a:solidFill>
              </a:rPr>
              <a:t> (</a:t>
            </a:r>
            <a:r>
              <a:rPr lang="en-US" sz="2000" dirty="0" err="1" smtClean="0">
                <a:solidFill>
                  <a:schemeClr val="bg1"/>
                </a:solidFill>
              </a:rPr>
              <a:t>Proyectos</a:t>
            </a:r>
            <a:r>
              <a:rPr lang="en-US" sz="2000" dirty="0" smtClean="0">
                <a:solidFill>
                  <a:schemeClr val="bg1"/>
                </a:solidFill>
              </a:rPr>
              <a:t>)</a:t>
            </a:r>
          </a:p>
          <a:p>
            <a:pPr marL="36000" indent="-342900" defTabSz="914400">
              <a:buFont typeface="Arial" charset="0"/>
              <a:buChar char="•"/>
            </a:pPr>
            <a:r>
              <a:rPr lang="en-US" sz="2000" dirty="0" smtClean="0">
                <a:solidFill>
                  <a:schemeClr val="bg1"/>
                </a:solidFill>
              </a:rPr>
              <a:t>Lugar (</a:t>
            </a:r>
            <a:r>
              <a:rPr lang="en-US" sz="2000" dirty="0" err="1" smtClean="0">
                <a:solidFill>
                  <a:schemeClr val="bg1"/>
                </a:solidFill>
              </a:rPr>
              <a:t>es</a:t>
            </a:r>
            <a:r>
              <a:rPr lang="en-US" sz="2000" dirty="0" smtClean="0">
                <a:solidFill>
                  <a:schemeClr val="bg1"/>
                </a:solidFill>
              </a:rPr>
              <a:t>) </a:t>
            </a:r>
            <a:r>
              <a:rPr lang="en-US" sz="2000" dirty="0" err="1" smtClean="0">
                <a:solidFill>
                  <a:schemeClr val="bg1"/>
                </a:solidFill>
              </a:rPr>
              <a:t>donde</a:t>
            </a:r>
            <a:r>
              <a:rPr lang="en-US" sz="2000" dirty="0" smtClean="0">
                <a:solidFill>
                  <a:schemeClr val="bg1"/>
                </a:solidFill>
              </a:rPr>
              <a:t> </a:t>
            </a:r>
            <a:r>
              <a:rPr lang="en-US" sz="2000" dirty="0" err="1" smtClean="0">
                <a:solidFill>
                  <a:schemeClr val="bg1"/>
                </a:solidFill>
              </a:rPr>
              <a:t>trabaja</a:t>
            </a:r>
            <a:endParaRPr lang="en-US" sz="2000" dirty="0" smtClean="0">
              <a:solidFill>
                <a:schemeClr val="bg1"/>
              </a:solidFill>
            </a:endParaRPr>
          </a:p>
          <a:p>
            <a:pPr marL="36000" indent="-342900" defTabSz="914400">
              <a:buFont typeface="Arial" charset="0"/>
              <a:buChar char="•"/>
            </a:pPr>
            <a:r>
              <a:rPr lang="en-US" sz="2000" dirty="0" err="1" smtClean="0">
                <a:solidFill>
                  <a:schemeClr val="bg1"/>
                </a:solidFill>
              </a:rPr>
              <a:t>Impacto</a:t>
            </a:r>
            <a:r>
              <a:rPr lang="en-US" sz="2000" dirty="0" smtClean="0">
                <a:solidFill>
                  <a:schemeClr val="bg1"/>
                </a:solidFill>
              </a:rPr>
              <a:t> de </a:t>
            </a:r>
            <a:r>
              <a:rPr lang="en-US" sz="2000" dirty="0" err="1" smtClean="0">
                <a:solidFill>
                  <a:schemeClr val="bg1"/>
                </a:solidFill>
              </a:rPr>
              <a:t>su</a:t>
            </a:r>
            <a:r>
              <a:rPr lang="en-US" sz="2000" dirty="0" smtClean="0">
                <a:solidFill>
                  <a:schemeClr val="bg1"/>
                </a:solidFill>
              </a:rPr>
              <a:t> </a:t>
            </a:r>
            <a:r>
              <a:rPr lang="en-US" sz="2000" dirty="0" err="1" smtClean="0">
                <a:solidFill>
                  <a:schemeClr val="bg1"/>
                </a:solidFill>
              </a:rPr>
              <a:t>trabajo</a:t>
            </a:r>
            <a:endParaRPr lang="en-US" sz="2000" dirty="0" smtClean="0">
              <a:solidFill>
                <a:schemeClr val="bg1"/>
              </a:solidFill>
            </a:endParaRPr>
          </a:p>
          <a:p>
            <a:pPr marL="36000" indent="-342900" defTabSz="914400">
              <a:buFont typeface="Arial" charset="0"/>
              <a:buChar char="•"/>
            </a:pPr>
            <a:r>
              <a:rPr lang="en-US" sz="2000" dirty="0" err="1" smtClean="0">
                <a:solidFill>
                  <a:schemeClr val="bg1"/>
                </a:solidFill>
              </a:rPr>
              <a:t>Datos</a:t>
            </a:r>
            <a:r>
              <a:rPr lang="en-US" sz="2000" dirty="0" smtClean="0">
                <a:solidFill>
                  <a:schemeClr val="bg1"/>
                </a:solidFill>
              </a:rPr>
              <a:t> </a:t>
            </a:r>
            <a:r>
              <a:rPr lang="en-US" sz="2000" dirty="0" err="1" smtClean="0">
                <a:solidFill>
                  <a:schemeClr val="bg1"/>
                </a:solidFill>
              </a:rPr>
              <a:t>duros</a:t>
            </a:r>
            <a:endParaRPr lang="en-US" sz="2000" dirty="0" smtClean="0">
              <a:solidFill>
                <a:schemeClr val="bg1"/>
              </a:solidFill>
            </a:endParaRPr>
          </a:p>
          <a:p>
            <a:pPr marL="342900" indent="-342900" defTabSz="914400">
              <a:buFont typeface="Arial" charset="0"/>
              <a:buChar char="•"/>
            </a:pPr>
            <a:r>
              <a:rPr lang="en-US" sz="2000" dirty="0" err="1" smtClean="0">
                <a:solidFill>
                  <a:schemeClr val="bg1"/>
                </a:solidFill>
              </a:rPr>
              <a:t>Información</a:t>
            </a:r>
            <a:r>
              <a:rPr lang="en-US" sz="2000" dirty="0" smtClean="0">
                <a:solidFill>
                  <a:schemeClr val="bg1"/>
                </a:solidFill>
              </a:rPr>
              <a:t> de </a:t>
            </a:r>
            <a:r>
              <a:rPr lang="en-US" sz="2000" dirty="0" err="1" smtClean="0">
                <a:solidFill>
                  <a:schemeClr val="bg1"/>
                </a:solidFill>
              </a:rPr>
              <a:t>contacto</a:t>
            </a:r>
            <a:r>
              <a:rPr lang="en-US" sz="2000" dirty="0" smtClean="0">
                <a:solidFill>
                  <a:schemeClr val="bg1"/>
                </a:solidFill>
              </a:rPr>
              <a:t>: </a:t>
            </a:r>
            <a:r>
              <a:rPr lang="en-US" sz="2000" dirty="0" err="1" smtClean="0">
                <a:solidFill>
                  <a:schemeClr val="bg1"/>
                </a:solidFill>
              </a:rPr>
              <a:t>Teléfono</a:t>
            </a:r>
            <a:r>
              <a:rPr lang="en-US" sz="2000" dirty="0" smtClean="0">
                <a:solidFill>
                  <a:schemeClr val="bg1"/>
                </a:solidFill>
              </a:rPr>
              <a:t>, email, </a:t>
            </a:r>
            <a:r>
              <a:rPr lang="en-US" sz="2000" dirty="0" err="1" smtClean="0">
                <a:solidFill>
                  <a:schemeClr val="bg1"/>
                </a:solidFill>
              </a:rPr>
              <a:t>sitio</a:t>
            </a:r>
            <a:r>
              <a:rPr lang="en-US" sz="2000" dirty="0" smtClean="0">
                <a:solidFill>
                  <a:schemeClr val="bg1"/>
                </a:solidFill>
              </a:rPr>
              <a:t> web, </a:t>
            </a:r>
            <a:r>
              <a:rPr lang="en-US" sz="2000" dirty="0" err="1" smtClean="0">
                <a:solidFill>
                  <a:schemeClr val="bg1"/>
                </a:solidFill>
              </a:rPr>
              <a:t>redes</a:t>
            </a:r>
            <a:r>
              <a:rPr lang="en-US" sz="2000" dirty="0" smtClean="0">
                <a:solidFill>
                  <a:schemeClr val="bg1"/>
                </a:solidFill>
              </a:rPr>
              <a:t> </a:t>
            </a:r>
            <a:r>
              <a:rPr lang="en-US" sz="2000" dirty="0" err="1" smtClean="0">
                <a:solidFill>
                  <a:schemeClr val="bg1"/>
                </a:solidFill>
              </a:rPr>
              <a:t>sociales</a:t>
            </a:r>
            <a:endParaRPr lang="en-US" sz="2000" dirty="0" smtClean="0">
              <a:solidFill>
                <a:schemeClr val="bg1"/>
              </a:solidFill>
            </a:endParaRPr>
          </a:p>
          <a:p>
            <a:pPr marL="342900" indent="-342900" defTabSz="914400">
              <a:buFont typeface="Arial" charset="0"/>
              <a:buChar char="•"/>
            </a:pPr>
            <a:endParaRPr lang="en-US" sz="2000" dirty="0" smtClean="0">
              <a:solidFill>
                <a:schemeClr val="bg1"/>
              </a:solidFill>
            </a:endParaRPr>
          </a:p>
        </p:txBody>
      </p:sp>
      <p:sp>
        <p:nvSpPr>
          <p:cNvPr id="10" name="Rectángulo 9"/>
          <p:cNvSpPr/>
          <p:nvPr/>
        </p:nvSpPr>
        <p:spPr>
          <a:xfrm>
            <a:off x="4942681" y="2514600"/>
            <a:ext cx="3830638" cy="3416320"/>
          </a:xfrm>
          <a:prstGeom prst="rect">
            <a:avLst/>
          </a:prstGeom>
          <a:solidFill>
            <a:schemeClr val="bg2"/>
          </a:solid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US" b="1"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mj-lt"/>
              <a:buNone/>
              <a:tabLst/>
              <a:defRPr/>
            </a:pPr>
            <a:r>
              <a:rPr lang="en-US" b="1" dirty="0" err="1" smtClean="0">
                <a:solidFill>
                  <a:schemeClr val="bg1"/>
                </a:solidFill>
              </a:rPr>
              <a:t>Información</a:t>
            </a:r>
            <a:r>
              <a:rPr lang="en-US" b="1" dirty="0" smtClean="0">
                <a:solidFill>
                  <a:schemeClr val="bg1"/>
                </a:solidFill>
              </a:rPr>
              <a:t> </a:t>
            </a:r>
            <a:r>
              <a:rPr lang="en-US" b="1" dirty="0" err="1" smtClean="0">
                <a:solidFill>
                  <a:schemeClr val="bg1"/>
                </a:solidFill>
              </a:rPr>
              <a:t>adicional</a:t>
            </a:r>
            <a:r>
              <a:rPr lang="en-US" b="1" dirty="0" smtClean="0">
                <a:solidFill>
                  <a:schemeClr val="bg1"/>
                </a:solidFill>
              </a:rPr>
              <a:t>:</a:t>
            </a:r>
          </a:p>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US" b="1"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Reconocimientos</a:t>
            </a:r>
            <a:r>
              <a:rPr lang="en-US" dirty="0" smtClean="0">
                <a:solidFill>
                  <a:schemeClr val="bg1"/>
                </a:solidFill>
              </a:rPr>
              <a:t> </a:t>
            </a:r>
            <a:r>
              <a:rPr lang="en-US" dirty="0" err="1" smtClean="0">
                <a:solidFill>
                  <a:schemeClr val="bg1"/>
                </a:solidFill>
              </a:rPr>
              <a:t>recibidos</a:t>
            </a:r>
            <a:endParaRPr lang="en-U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Alianzas</a:t>
            </a:r>
            <a:endParaRPr lang="en-U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Estructura</a:t>
            </a:r>
            <a:endParaRPr lang="en-U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Semblanza</a:t>
            </a:r>
            <a:r>
              <a:rPr lang="en-US" dirty="0" smtClean="0">
                <a:solidFill>
                  <a:schemeClr val="bg1"/>
                </a:solidFill>
              </a:rPr>
              <a:t> de </a:t>
            </a:r>
            <a:r>
              <a:rPr lang="en-US" dirty="0" err="1" smtClean="0">
                <a:solidFill>
                  <a:schemeClr val="bg1"/>
                </a:solidFill>
              </a:rPr>
              <a:t>sus</a:t>
            </a:r>
            <a:r>
              <a:rPr lang="en-US" dirty="0" smtClean="0">
                <a:solidFill>
                  <a:schemeClr val="bg1"/>
                </a:solidFill>
              </a:rPr>
              <a:t> </a:t>
            </a:r>
            <a:r>
              <a:rPr lang="en-US" dirty="0" err="1" smtClean="0">
                <a:solidFill>
                  <a:schemeClr val="bg1"/>
                </a:solidFill>
              </a:rPr>
              <a:t>integrantes</a:t>
            </a:r>
            <a:endParaRPr lang="en-U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Preguntas</a:t>
            </a:r>
            <a:r>
              <a:rPr lang="en-US" dirty="0" smtClean="0">
                <a:solidFill>
                  <a:schemeClr val="bg1"/>
                </a:solidFill>
              </a:rPr>
              <a:t> </a:t>
            </a:r>
            <a:r>
              <a:rPr lang="en-US" dirty="0" err="1" smtClean="0">
                <a:solidFill>
                  <a:schemeClr val="bg1"/>
                </a:solidFill>
              </a:rPr>
              <a:t>frecuentes</a:t>
            </a:r>
            <a:endParaRPr lang="en-U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err="1" smtClean="0">
                <a:solidFill>
                  <a:schemeClr val="bg1"/>
                </a:solidFill>
              </a:rPr>
              <a:t>Ruta</a:t>
            </a:r>
            <a:r>
              <a:rPr lang="en-US" dirty="0" smtClean="0">
                <a:solidFill>
                  <a:schemeClr val="bg1"/>
                </a:solidFill>
              </a:rPr>
              <a:t> para </a:t>
            </a:r>
            <a:r>
              <a:rPr lang="en-US" dirty="0" err="1" smtClean="0">
                <a:solidFill>
                  <a:schemeClr val="bg1"/>
                </a:solidFill>
              </a:rPr>
              <a:t>acceder</a:t>
            </a:r>
            <a:r>
              <a:rPr lang="en-US" dirty="0" smtClean="0">
                <a:solidFill>
                  <a:schemeClr val="bg1"/>
                </a:solidFill>
              </a:rPr>
              <a:t> a </a:t>
            </a:r>
            <a:r>
              <a:rPr lang="en-US" dirty="0" err="1" smtClean="0">
                <a:solidFill>
                  <a:schemeClr val="bg1"/>
                </a:solidFill>
              </a:rPr>
              <a:t>otros</a:t>
            </a:r>
            <a:r>
              <a:rPr lang="en-US" dirty="0" smtClean="0">
                <a:solidFill>
                  <a:schemeClr val="bg1"/>
                </a:solidFill>
              </a:rPr>
              <a:t> </a:t>
            </a:r>
            <a:r>
              <a:rPr lang="en-US" dirty="0" err="1" smtClean="0">
                <a:solidFill>
                  <a:schemeClr val="bg1"/>
                </a:solidFill>
              </a:rPr>
              <a:t>materiales</a:t>
            </a:r>
            <a:r>
              <a:rPr lang="en-US" dirty="0" smtClean="0">
                <a:solidFill>
                  <a:schemeClr val="bg1"/>
                </a:solidFill>
              </a:rPr>
              <a:t>: videos, </a:t>
            </a:r>
            <a:r>
              <a:rPr lang="en-US" dirty="0" err="1" smtClean="0">
                <a:solidFill>
                  <a:schemeClr val="bg1"/>
                </a:solidFill>
              </a:rPr>
              <a:t>fotografías</a:t>
            </a:r>
            <a:r>
              <a:rPr lang="en-US" dirty="0" smtClean="0">
                <a:solidFill>
                  <a:schemeClr val="bg1"/>
                </a:solidFill>
              </a:rPr>
              <a:t>, </a:t>
            </a:r>
            <a:r>
              <a:rPr lang="en-US" dirty="0" err="1" smtClean="0">
                <a:solidFill>
                  <a:schemeClr val="bg1"/>
                </a:solidFill>
              </a:rPr>
              <a:t>infografías</a:t>
            </a:r>
            <a:r>
              <a:rPr lang="mr-IN" dirty="0" smtClean="0">
                <a:solidFill>
                  <a:schemeClr val="bg1"/>
                </a:solidFill>
              </a:rPr>
              <a:t>…</a:t>
            </a:r>
            <a:endParaRPr lang="es-ES" dirty="0" smtClean="0">
              <a:solidFill>
                <a:schemeClr val="bg1"/>
              </a:solidFill>
            </a:endParaRP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solidFill>
                <a:schemeClr val="bg1"/>
              </a:solidFill>
            </a:endParaRPr>
          </a:p>
        </p:txBody>
      </p:sp>
    </p:spTree>
    <p:extLst>
      <p:ext uri="{BB962C8B-B14F-4D97-AF65-F5344CB8AC3E}">
        <p14:creationId xmlns:p14="http://schemas.microsoft.com/office/powerpoint/2010/main" val="552985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5300" y="990600"/>
            <a:ext cx="8153400" cy="1676400"/>
          </a:xfrm>
        </p:spPr>
        <p:txBody>
          <a:bodyPr>
            <a:noAutofit/>
          </a:bodyPr>
          <a:lstStyle/>
          <a:p>
            <a:r>
              <a:rPr lang="en-US" sz="2200" dirty="0" smtClean="0"/>
              <a:t>Breve (hasta 20 </a:t>
            </a:r>
            <a:r>
              <a:rPr lang="en-US" sz="2200" dirty="0" err="1" smtClean="0"/>
              <a:t>páginas</a:t>
            </a:r>
            <a:r>
              <a:rPr lang="en-US" sz="2200" dirty="0" smtClean="0"/>
              <a:t>) y </a:t>
            </a:r>
            <a:r>
              <a:rPr lang="en-US" sz="2200" dirty="0" err="1" smtClean="0"/>
              <a:t>utilizar</a:t>
            </a:r>
            <a:r>
              <a:rPr lang="en-US" sz="2200" dirty="0" smtClean="0"/>
              <a:t> </a:t>
            </a:r>
            <a:r>
              <a:rPr lang="en-US" sz="2200" dirty="0" err="1" smtClean="0"/>
              <a:t>recursos</a:t>
            </a:r>
            <a:r>
              <a:rPr lang="en-US" sz="2200" dirty="0" smtClean="0"/>
              <a:t> </a:t>
            </a:r>
            <a:r>
              <a:rPr lang="en-US" sz="2200" dirty="0" err="1" smtClean="0"/>
              <a:t>gráficos</a:t>
            </a:r>
            <a:r>
              <a:rPr lang="en-US" sz="2200" dirty="0" smtClean="0"/>
              <a:t> para </a:t>
            </a:r>
            <a:r>
              <a:rPr lang="en-US" sz="2200" dirty="0" err="1" smtClean="0"/>
              <a:t>facilitar</a:t>
            </a:r>
            <a:r>
              <a:rPr lang="en-US" sz="2200" dirty="0" smtClean="0"/>
              <a:t> </a:t>
            </a:r>
            <a:r>
              <a:rPr lang="en-US" sz="2200" dirty="0" err="1" smtClean="0"/>
              <a:t>su</a:t>
            </a:r>
            <a:r>
              <a:rPr lang="en-US" sz="2200" dirty="0" smtClean="0"/>
              <a:t> </a:t>
            </a:r>
            <a:r>
              <a:rPr lang="en-US" sz="2200" dirty="0" err="1" smtClean="0"/>
              <a:t>lectura</a:t>
            </a:r>
            <a:r>
              <a:rPr lang="en-US" sz="2200" dirty="0" smtClean="0"/>
              <a:t>.</a:t>
            </a:r>
          </a:p>
          <a:p>
            <a:r>
              <a:rPr lang="en-US" sz="2200" dirty="0" err="1" smtClean="0"/>
              <a:t>Distribución</a:t>
            </a:r>
            <a:r>
              <a:rPr lang="en-US" sz="2200" dirty="0" smtClean="0"/>
              <a:t> </a:t>
            </a:r>
            <a:r>
              <a:rPr lang="en-US" sz="2200" dirty="0" err="1" smtClean="0"/>
              <a:t>física</a:t>
            </a:r>
            <a:r>
              <a:rPr lang="en-US" sz="2200" dirty="0" smtClean="0"/>
              <a:t> </a:t>
            </a:r>
            <a:r>
              <a:rPr lang="en-US" sz="2200" dirty="0" err="1" smtClean="0"/>
              <a:t>durante</a:t>
            </a:r>
            <a:r>
              <a:rPr lang="en-US" sz="2200" dirty="0" smtClean="0"/>
              <a:t> </a:t>
            </a:r>
            <a:r>
              <a:rPr lang="en-US" sz="2200" dirty="0" err="1" smtClean="0"/>
              <a:t>eventos</a:t>
            </a:r>
            <a:r>
              <a:rPr lang="en-US" sz="2200" dirty="0" smtClean="0"/>
              <a:t> </a:t>
            </a:r>
            <a:r>
              <a:rPr lang="en-US" sz="2200" dirty="0" err="1" smtClean="0"/>
              <a:t>públicos</a:t>
            </a:r>
            <a:r>
              <a:rPr lang="en-US" sz="2200" dirty="0" smtClean="0"/>
              <a:t> o </a:t>
            </a:r>
            <a:r>
              <a:rPr lang="en-US" sz="2200" dirty="0" err="1" smtClean="0"/>
              <a:t>reuniones</a:t>
            </a:r>
            <a:r>
              <a:rPr lang="en-US" sz="2200" dirty="0" smtClean="0"/>
              <a:t> de </a:t>
            </a:r>
            <a:r>
              <a:rPr lang="en-US" sz="2200" dirty="0" err="1" smtClean="0"/>
              <a:t>trabajo</a:t>
            </a:r>
            <a:r>
              <a:rPr lang="en-US" sz="2200" dirty="0" smtClean="0"/>
              <a:t>, </a:t>
            </a:r>
            <a:r>
              <a:rPr lang="en-US" sz="2200" dirty="0" err="1" smtClean="0"/>
              <a:t>en</a:t>
            </a:r>
            <a:r>
              <a:rPr lang="en-US" sz="2200" dirty="0" smtClean="0"/>
              <a:t> </a:t>
            </a:r>
            <a:r>
              <a:rPr lang="en-US" sz="2200" dirty="0" err="1" smtClean="0"/>
              <a:t>formato</a:t>
            </a:r>
            <a:r>
              <a:rPr lang="en-US" sz="2200" dirty="0" smtClean="0"/>
              <a:t> digital o </a:t>
            </a:r>
            <a:r>
              <a:rPr lang="en-US" sz="2200" dirty="0" err="1" smtClean="0"/>
              <a:t>alojarse</a:t>
            </a:r>
            <a:r>
              <a:rPr lang="en-US" sz="2200" dirty="0" smtClean="0"/>
              <a:t> </a:t>
            </a:r>
            <a:r>
              <a:rPr lang="en-US" sz="2200" dirty="0" err="1" smtClean="0"/>
              <a:t>en</a:t>
            </a:r>
            <a:r>
              <a:rPr lang="en-US" sz="2200" dirty="0" smtClean="0"/>
              <a:t> el </a:t>
            </a:r>
            <a:r>
              <a:rPr lang="en-US" sz="2200" dirty="0" err="1" smtClean="0"/>
              <a:t>sitio</a:t>
            </a:r>
            <a:r>
              <a:rPr lang="en-US" sz="2200" dirty="0" smtClean="0"/>
              <a:t> web.</a:t>
            </a:r>
          </a:p>
        </p:txBody>
      </p:sp>
      <p:sp>
        <p:nvSpPr>
          <p:cNvPr id="6" name="Marcador de número de diapositiva 5"/>
          <p:cNvSpPr>
            <a:spLocks noGrp="1"/>
          </p:cNvSpPr>
          <p:nvPr>
            <p:ph type="sldNum" sz="quarter" idx="4"/>
          </p:nvPr>
        </p:nvSpPr>
        <p:spPr/>
        <p:txBody>
          <a:bodyPr/>
          <a:lstStyle/>
          <a:p>
            <a:fld id="{42782948-4DBE-204D-AB9E-B65E067054AE}" type="slidenum">
              <a:rPr lang="en-US" smtClean="0"/>
              <a:pPr/>
              <a:t>9</a:t>
            </a:fld>
            <a:endParaRPr lang="en-US"/>
          </a:p>
        </p:txBody>
      </p:sp>
      <p:sp>
        <p:nvSpPr>
          <p:cNvPr id="7" name="Título 6"/>
          <p:cNvSpPr>
            <a:spLocks noGrp="1"/>
          </p:cNvSpPr>
          <p:nvPr>
            <p:ph type="title"/>
          </p:nvPr>
        </p:nvSpPr>
        <p:spPr>
          <a:xfrm>
            <a:off x="533400" y="396151"/>
            <a:ext cx="7772400" cy="523220"/>
          </a:xfrm>
        </p:spPr>
        <p:txBody>
          <a:bodyPr/>
          <a:lstStyle/>
          <a:p>
            <a:r>
              <a:rPr lang="en-US" i="1" dirty="0" smtClean="0"/>
              <a:t>KIT DE PRENSA </a:t>
            </a:r>
            <a:r>
              <a:rPr lang="en-US" dirty="0" smtClean="0"/>
              <a:t>(</a:t>
            </a:r>
            <a:r>
              <a:rPr lang="en-US" i="1" dirty="0" smtClean="0"/>
              <a:t>PRESS KIT O DOSSIER</a:t>
            </a:r>
            <a:r>
              <a:rPr lang="en-US" dirty="0" smtClean="0"/>
              <a:t>)</a:t>
            </a:r>
            <a:endParaRPr lang="en-U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19400"/>
            <a:ext cx="2680855" cy="3634298"/>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089" y="2798124"/>
            <a:ext cx="2771607" cy="3722810"/>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535" y="2803290"/>
            <a:ext cx="2705532" cy="3722811"/>
          </a:xfrm>
          <a:prstGeom prst="rect">
            <a:avLst/>
          </a:prstGeom>
        </p:spPr>
      </p:pic>
    </p:spTree>
    <p:extLst>
      <p:ext uri="{BB962C8B-B14F-4D97-AF65-F5344CB8AC3E}">
        <p14:creationId xmlns:p14="http://schemas.microsoft.com/office/powerpoint/2010/main" val="1398917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DADD12B9AC8547ADDEB39D8078768C" ma:contentTypeVersion="223" ma:contentTypeDescription="Create a new document." ma:contentTypeScope="" ma:versionID="0a6331ce40b3413c9e35facb82c64138">
  <xsd:schema xmlns:xsd="http://www.w3.org/2001/XMLSchema" xmlns:xs="http://www.w3.org/2001/XMLSchema" xmlns:p="http://schemas.microsoft.com/office/2006/metadata/properties" xmlns:ns1="http://schemas.microsoft.com/sharepoint/v3" xmlns:ns2="f9347bd1-0b38-455a-9452-b4e67971548e" xmlns:ns3="80964fa5-9e98-4434-bf74-193e10d14e3e" targetNamespace="http://schemas.microsoft.com/office/2006/metadata/properties" ma:root="true" ma:fieldsID="2867b393a038e9aa09be141533ec7737" ns1:_="" ns2:_="" ns3:_="">
    <xsd:import namespace="http://schemas.microsoft.com/sharepoint/v3"/>
    <xsd:import namespace="f9347bd1-0b38-455a-9452-b4e67971548e"/>
    <xsd:import namespace="80964fa5-9e98-4434-bf74-193e10d14e3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_Flow_SignoffStatu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347bd1-0b38-455a-9452-b4e67971548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964fa5-9e98-4434-bf74-193e10d14e3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Flow_SignoffStatus xmlns="80964fa5-9e98-4434-bf74-193e10d14e3e" xsi:nil="true"/>
    <_dlc_DocId xmlns="f9347bd1-0b38-455a-9452-b4e67971548e">XTWU6KEWX26W-777071957-178229</_dlc_DocId>
    <_dlc_DocIdUrl xmlns="f9347bd1-0b38-455a-9452-b4e67971548e">
      <Url>https://socialimpact.sharepoint.com/sites/ops/q0175231600001/_layouts/15/DocIdRedir.aspx?ID=XTWU6KEWX26W-777071957-178229</Url>
      <Description>XTWU6KEWX26W-777071957-178229</Description>
    </_dlc_DocIdUrl>
  </documentManagement>
</p:properties>
</file>

<file path=customXml/itemProps1.xml><?xml version="1.0" encoding="utf-8"?>
<ds:datastoreItem xmlns:ds="http://schemas.openxmlformats.org/officeDocument/2006/customXml" ds:itemID="{74859EC8-95E6-4A84-A7E1-5C66B50B902A}"/>
</file>

<file path=customXml/itemProps2.xml><?xml version="1.0" encoding="utf-8"?>
<ds:datastoreItem xmlns:ds="http://schemas.openxmlformats.org/officeDocument/2006/customXml" ds:itemID="{849415CD-D721-4122-9D42-436B207BB84A}"/>
</file>

<file path=customXml/itemProps3.xml><?xml version="1.0" encoding="utf-8"?>
<ds:datastoreItem xmlns:ds="http://schemas.openxmlformats.org/officeDocument/2006/customXml" ds:itemID="{80C7C22D-7B1D-4220-B717-76D00F603FCF}"/>
</file>

<file path=customXml/itemProps4.xml><?xml version="1.0" encoding="utf-8"?>
<ds:datastoreItem xmlns:ds="http://schemas.openxmlformats.org/officeDocument/2006/customXml" ds:itemID="{40CBE0EC-D69B-4D46-BB5A-B0EA72DB7CCE}"/>
</file>

<file path=docProps/app.xml><?xml version="1.0" encoding="utf-8"?>
<Properties xmlns="http://schemas.openxmlformats.org/officeDocument/2006/extended-properties" xmlns:vt="http://schemas.openxmlformats.org/officeDocument/2006/docPropsVTypes">
  <Template>4.3-Template_12.7.2016</Template>
  <TotalTime>1708</TotalTime>
  <Words>2280</Words>
  <Application>Microsoft Macintosh PowerPoint</Application>
  <PresentationFormat>Presentación en pantalla (4:3)</PresentationFormat>
  <Paragraphs>479</Paragraphs>
  <Slides>37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37</vt:i4>
      </vt:variant>
    </vt:vector>
  </HeadingPairs>
  <TitlesOfParts>
    <vt:vector size="44" baseType="lpstr">
      <vt:lpstr>Arial</vt:lpstr>
      <vt:lpstr>Calibri</vt:lpstr>
      <vt:lpstr>Gill Sans MT</vt:lpstr>
      <vt:lpstr>Mangal</vt:lpstr>
      <vt:lpstr>Symbol</vt:lpstr>
      <vt:lpstr>Times New Roman</vt:lpstr>
      <vt:lpstr>4.3-Template_12.7.2016</vt:lpstr>
      <vt:lpstr>MATERIALES DE COMUNICACIÓN Y CONTENIDOS PARA ORGANIZACIONES CIVILES</vt:lpstr>
      <vt:lpstr>MATERIALES DE COMUNICACIÓN PARA LA ORGANIZACIÓN</vt:lpstr>
      <vt:lpstr>CATÁLOGO ARGUMENTAL</vt:lpstr>
      <vt:lpstr>Ejemplos:</vt:lpstr>
      <vt:lpstr>DIRECTORIO O AGENDA DE MEDIOS</vt:lpstr>
      <vt:lpstr>EJEMPLO</vt:lpstr>
      <vt:lpstr>DIRECTORIO DE CUENTAS DE REDES SOCIALES AFINES</vt:lpstr>
      <vt:lpstr>KIT DE PRENSA (PRESS KIT O DOSSIER)</vt:lpstr>
      <vt:lpstr>KIT DE PRENSA (PRESS KIT O DOSSIER)</vt:lpstr>
      <vt:lpstr>COMUNICADO O BOLETÍN</vt:lpstr>
      <vt:lpstr>COMUNICADO O BOLETÍN</vt:lpstr>
      <vt:lpstr>NEWSLETTER</vt:lpstr>
      <vt:lpstr>NEWSLETTER</vt:lpstr>
      <vt:lpstr>ONE PAGER</vt:lpstr>
      <vt:lpstr>ONE PAGER</vt:lpstr>
      <vt:lpstr>ONE PAGER</vt:lpstr>
      <vt:lpstr>EJERCICIO</vt:lpstr>
      <vt:lpstr>CONTENIDOS</vt:lpstr>
      <vt:lpstr>TENER CLARO</vt:lpstr>
      <vt:lpstr>TIPOS DE CONTENIDOS - 1</vt:lpstr>
      <vt:lpstr>TIPOS DE CONTENIDO - 2</vt:lpstr>
      <vt:lpstr>Presentación de PowerPoint</vt:lpstr>
      <vt:lpstr>REPOSITORIO DE CONTENIDOS</vt:lpstr>
      <vt:lpstr>REDES SOCIALES</vt:lpstr>
      <vt:lpstr>FORMATOS Y HERRAMIENTAS POR CANAL</vt:lpstr>
      <vt:lpstr>IDEAS DE CONTENIDOS POR FORMATO</vt:lpstr>
      <vt:lpstr>Presentación de PowerPoint</vt:lpstr>
      <vt:lpstr>IDEAS DE CONTENIDOS POR FORMATO</vt:lpstr>
      <vt:lpstr>Presentación de PowerPoint</vt:lpstr>
      <vt:lpstr>IDEAS DE CONTENIDOS POR FORMATO</vt:lpstr>
      <vt:lpstr>Presentación de PowerPoint</vt:lpstr>
      <vt:lpstr>IDEAS DE CONTENIDOS POR FORMATO</vt:lpstr>
      <vt:lpstr>DISTRIBUCIÓN DE CONTENIDOS Y MATERIALES</vt:lpstr>
      <vt:lpstr>NARRATIVA TRANSMEDIA</vt:lpstr>
      <vt:lpstr>RECOMENDACIONES</vt:lpstr>
      <vt:lpstr>Presentación de PowerPoint</vt:lpstr>
      <vt:lpstr>EJERCICIO:</vt:lpstr>
    </vt:vector>
  </TitlesOfParts>
  <Company>USAID</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Usuario de Microsoft Office</cp:lastModifiedBy>
  <cp:revision>93</cp:revision>
  <dcterms:created xsi:type="dcterms:W3CDTF">2017-03-16T17:46:58Z</dcterms:created>
  <dcterms:modified xsi:type="dcterms:W3CDTF">2020-04-28T22:34:53Z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0x01010015DADD12B9AC8547ADDEB39D8078768C</vt:lpwstr>
  </property>
  <property fmtid="{D5CDD505-2E9C-101B-9397-08002B2CF9AE}" pid="3" name="_dlc_DocIdItemGuid">
    <vt:lpwstr>a9559fbb-1934-4b30-b2b7-c37589e45266</vt:lpwstr>
  </property>
</Properties>
</file>