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1" r:id="rId2"/>
    <p:sldId id="328" r:id="rId3"/>
    <p:sldId id="346" r:id="rId4"/>
    <p:sldId id="375" r:id="rId5"/>
    <p:sldId id="376" r:id="rId6"/>
    <p:sldId id="377" r:id="rId7"/>
    <p:sldId id="378" r:id="rId8"/>
    <p:sldId id="386" r:id="rId9"/>
    <p:sldId id="379" r:id="rId10"/>
    <p:sldId id="380" r:id="rId11"/>
    <p:sldId id="381" r:id="rId12"/>
    <p:sldId id="382" r:id="rId13"/>
    <p:sldId id="383" r:id="rId14"/>
    <p:sldId id="384" r:id="rId15"/>
    <p:sldId id="385" r:id="rId16"/>
    <p:sldId id="367" r:id="rId17"/>
    <p:sldId id="3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C6463"/>
    <a:srgbClr val="BA0C2F"/>
    <a:srgbClr val="E7E7E5"/>
    <a:srgbClr val="635C5B"/>
    <a:srgbClr val="D9D7D3"/>
    <a:srgbClr val="CFCDC9"/>
    <a:srgbClr val="FFFFFF"/>
    <a:srgbClr val="651D3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2" autoAdjust="0"/>
    <p:restoredTop sz="95714" autoAdjust="0"/>
  </p:normalViewPr>
  <p:slideViewPr>
    <p:cSldViewPr snapToObjects="1">
      <p:cViewPr varScale="1">
        <p:scale>
          <a:sx n="105" d="100"/>
          <a:sy n="105" d="100"/>
        </p:scale>
        <p:origin x="36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7/30/20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7/30/20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7/30/20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7/30/20</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lstStyle/>
          <a:p>
            <a:r>
              <a:rPr lang="en-US" dirty="0">
                <a:solidFill>
                  <a:schemeClr val="bg1"/>
                </a:solidFill>
              </a:rPr>
              <a:t>PAQUETE DE SOLUCIÓN DE ESTRATEGIA FINANCIERA</a:t>
            </a:r>
            <a:endParaRPr lang="en-US" dirty="0">
              <a:solidFill>
                <a:srgbClr val="000000"/>
              </a:solidFill>
            </a:endParaRPr>
          </a:p>
        </p:txBody>
      </p:sp>
      <p:sp>
        <p:nvSpPr>
          <p:cNvPr id="13" name="Subtitle 12"/>
          <p:cNvSpPr>
            <a:spLocks noGrp="1"/>
          </p:cNvSpPr>
          <p:nvPr>
            <p:ph type="subTitle" idx="1"/>
          </p:nvPr>
        </p:nvSpPr>
        <p:spPr/>
        <p:txBody>
          <a:bodyPr/>
          <a:lstStyle/>
          <a:p>
            <a:r>
              <a:rPr lang="es-MX" b="1" dirty="0">
                <a:solidFill>
                  <a:srgbClr val="CFCDC9"/>
                </a:solidFill>
              </a:rPr>
              <a:t>NOMBRE DE LA OSC</a:t>
            </a:r>
            <a:endParaRPr lang="es-MX" dirty="0">
              <a:solidFill>
                <a:srgbClr val="CFCDC9"/>
              </a:solidFill>
            </a:endParaRPr>
          </a:p>
        </p:txBody>
      </p:sp>
      <p:sp>
        <p:nvSpPr>
          <p:cNvPr id="5" name="Rectángulo 4">
            <a:extLst>
              <a:ext uri="{FF2B5EF4-FFF2-40B4-BE49-F238E27FC236}">
                <a16:creationId xmlns:a16="http://schemas.microsoft.com/office/drawing/2014/main" id="{934DE44C-2D1A-483F-9086-FDC58285178D}"/>
              </a:ext>
            </a:extLst>
          </p:cNvPr>
          <p:cNvSpPr/>
          <p:nvPr/>
        </p:nvSpPr>
        <p:spPr>
          <a:xfrm>
            <a:off x="533400" y="533400"/>
            <a:ext cx="2133600" cy="9144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E4D8CDD2-C0D0-42BB-BA4C-7E89B290CF4F}"/>
              </a:ext>
            </a:extLst>
          </p:cNvPr>
          <p:cNvPicPr>
            <a:picLocks noChangeAspect="1"/>
          </p:cNvPicPr>
          <p:nvPr/>
        </p:nvPicPr>
        <p:blipFill>
          <a:blip r:embed="rId2"/>
          <a:stretch>
            <a:fillRect/>
          </a:stretch>
        </p:blipFill>
        <p:spPr>
          <a:xfrm>
            <a:off x="465708" y="493223"/>
            <a:ext cx="2268983" cy="91440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FBF797C-CF4D-B34F-B257-80454EFC2143}"/>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90072AD5-B5A7-1044-B01B-08097FD535E8}"/>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9DEDB940-D4A5-DA4E-B862-EB807D07C800}"/>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6" name="Título 5">
            <a:extLst>
              <a:ext uri="{FF2B5EF4-FFF2-40B4-BE49-F238E27FC236}">
                <a16:creationId xmlns:a16="http://schemas.microsoft.com/office/drawing/2014/main" id="{683AB2DD-9ACE-8648-ABEE-908FA904F24C}"/>
              </a:ext>
            </a:extLst>
          </p:cNvPr>
          <p:cNvSpPr>
            <a:spLocks noGrp="1"/>
          </p:cNvSpPr>
          <p:nvPr>
            <p:ph type="title"/>
          </p:nvPr>
        </p:nvSpPr>
        <p:spPr>
          <a:xfrm>
            <a:off x="686104" y="848380"/>
            <a:ext cx="7772400" cy="523220"/>
          </a:xfrm>
        </p:spPr>
        <p:txBody>
          <a:bodyPr/>
          <a:lstStyle/>
          <a:p>
            <a:r>
              <a:rPr lang="es-MX" dirty="0"/>
              <a:t>Pasos para elaborar un Presupuesto</a:t>
            </a:r>
          </a:p>
        </p:txBody>
      </p:sp>
      <p:sp>
        <p:nvSpPr>
          <p:cNvPr id="7" name="Marcador de contenido 2">
            <a:extLst>
              <a:ext uri="{FF2B5EF4-FFF2-40B4-BE49-F238E27FC236}">
                <a16:creationId xmlns:a16="http://schemas.microsoft.com/office/drawing/2014/main" id="{2111398E-DA85-1046-8483-BA8EB3926C28}"/>
              </a:ext>
            </a:extLst>
          </p:cNvPr>
          <p:cNvSpPr>
            <a:spLocks noGrp="1"/>
          </p:cNvSpPr>
          <p:nvPr>
            <p:ph idx="1"/>
          </p:nvPr>
        </p:nvSpPr>
        <p:spPr/>
        <p:txBody>
          <a:bodyPr>
            <a:normAutofit fontScale="92500" lnSpcReduction="20000"/>
          </a:bodyPr>
          <a:lstStyle/>
          <a:p>
            <a:pPr marL="0" indent="0" algn="just">
              <a:buNone/>
            </a:pPr>
            <a:endParaRPr lang="es-MX" b="1" dirty="0"/>
          </a:p>
          <a:p>
            <a:pPr marL="0" indent="0" algn="just">
              <a:buNone/>
            </a:pPr>
            <a:endParaRPr lang="es-MX" b="1" dirty="0"/>
          </a:p>
          <a:p>
            <a:pPr marL="0" indent="0" algn="just">
              <a:buNone/>
            </a:pPr>
            <a:r>
              <a:rPr lang="es-MX" b="1" dirty="0"/>
              <a:t>A) </a:t>
            </a:r>
            <a:r>
              <a:rPr lang="es-MX" dirty="0"/>
              <a:t>Definir qué actividades se van a realizar, que área de la organización  personal las va a llevar a cabo y que materiales o herramientas se necesitarán.</a:t>
            </a:r>
          </a:p>
          <a:p>
            <a:pPr marL="0" indent="0" algn="just">
              <a:buNone/>
            </a:pPr>
            <a:r>
              <a:rPr lang="es-MX" b="1" dirty="0"/>
              <a:t>B) </a:t>
            </a:r>
            <a:r>
              <a:rPr lang="es-MX" dirty="0"/>
              <a:t>Deben realizarse las estimaciones de los costos y gastos  correspondientes y al pago del personal de operación.</a:t>
            </a:r>
          </a:p>
          <a:p>
            <a:pPr marL="0" indent="0" algn="just">
              <a:buNone/>
            </a:pPr>
            <a:r>
              <a:rPr lang="es-MX" b="1" dirty="0"/>
              <a:t>C) </a:t>
            </a:r>
            <a:r>
              <a:rPr lang="es-MX" dirty="0"/>
              <a:t>El siguiente paso es que cada área de la organización tenga definidos los dos puntos anteriores se deben reunir las diferentes áreas para afinar detalles y modificaciones.</a:t>
            </a:r>
          </a:p>
          <a:p>
            <a:pPr marL="0" indent="0" algn="just">
              <a:buNone/>
            </a:pPr>
            <a:r>
              <a:rPr lang="es-MX" b="1" dirty="0"/>
              <a:t>D) </a:t>
            </a:r>
            <a:r>
              <a:rPr lang="es-MX" dirty="0"/>
              <a:t>Una vez revisado y aprobado cada área dentro de la Organización debe realizar un calendario de actividades en el cual se calendaricen los proyectos prospectados, se debe de establecer una persona encargada de dar seguimientos a dicha calendarización.</a:t>
            </a:r>
          </a:p>
          <a:p>
            <a:endParaRPr lang="es-MX" dirty="0"/>
          </a:p>
        </p:txBody>
      </p:sp>
    </p:spTree>
    <p:extLst>
      <p:ext uri="{BB962C8B-B14F-4D97-AF65-F5344CB8AC3E}">
        <p14:creationId xmlns:p14="http://schemas.microsoft.com/office/powerpoint/2010/main" val="360968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5975B18-62DE-724E-930B-2B2750EC1575}"/>
              </a:ext>
            </a:extLst>
          </p:cNvPr>
          <p:cNvSpPr>
            <a:spLocks noGrp="1"/>
          </p:cNvSpPr>
          <p:nvPr>
            <p:ph idx="1"/>
          </p:nvPr>
        </p:nvSpPr>
        <p:spPr/>
        <p:txBody>
          <a:bodyPr/>
          <a:lstStyle/>
          <a:p>
            <a:pPr marL="0" indent="0">
              <a:buNone/>
            </a:pPr>
            <a:r>
              <a:rPr lang="es-MX" b="1" dirty="0"/>
              <a:t>E) </a:t>
            </a:r>
            <a:r>
              <a:rPr lang="es-MX" dirty="0"/>
              <a:t>Se deben reunir nuevamente las diferentes áreas con sus respectivos calendarios y para empatar con las demás y programando con el encargado de administración los recursos para la operación de cada actividad de la fecha planeada.</a:t>
            </a:r>
          </a:p>
          <a:p>
            <a:pPr marL="0" indent="0">
              <a:buNone/>
            </a:pPr>
            <a:r>
              <a:rPr lang="es-MX" b="1" dirty="0"/>
              <a:t>F) </a:t>
            </a:r>
            <a:r>
              <a:rPr lang="es-MX" dirty="0"/>
              <a:t>Ya coordinados los calendarios de actividades de las diferentes áreas dentro de la asociación, el encargado de manejar los fondos debe hacer su planeación e integrar estos gastos al presupuesto de ingresos de la organización.</a:t>
            </a:r>
          </a:p>
          <a:p>
            <a:pPr marL="0" indent="0">
              <a:buNone/>
            </a:pPr>
            <a:r>
              <a:rPr lang="es-MX" b="1" dirty="0"/>
              <a:t>G) </a:t>
            </a:r>
            <a:r>
              <a:rPr lang="es-MX" dirty="0"/>
              <a:t>La siguiente actividad es Planear con el área contable el Presupuesto anual de la OSC.</a:t>
            </a:r>
          </a:p>
          <a:p>
            <a:endParaRPr lang="es-MX" dirty="0"/>
          </a:p>
        </p:txBody>
      </p:sp>
      <p:sp>
        <p:nvSpPr>
          <p:cNvPr id="3" name="Marcador de fecha 2">
            <a:extLst>
              <a:ext uri="{FF2B5EF4-FFF2-40B4-BE49-F238E27FC236}">
                <a16:creationId xmlns:a16="http://schemas.microsoft.com/office/drawing/2014/main" id="{564147C8-26CD-894D-8666-117E77FC7008}"/>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B21F1EEF-651F-1A40-B24F-A00587039BE9}"/>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71C5E56F-4366-CD49-A234-3D2F7C85AE3F}"/>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6" name="Título 5">
            <a:extLst>
              <a:ext uri="{FF2B5EF4-FFF2-40B4-BE49-F238E27FC236}">
                <a16:creationId xmlns:a16="http://schemas.microsoft.com/office/drawing/2014/main" id="{E12FED27-E063-F648-921B-1F6FFEF98129}"/>
              </a:ext>
            </a:extLst>
          </p:cNvPr>
          <p:cNvSpPr>
            <a:spLocks noGrp="1"/>
          </p:cNvSpPr>
          <p:nvPr>
            <p:ph type="title"/>
          </p:nvPr>
        </p:nvSpPr>
        <p:spPr>
          <a:xfrm>
            <a:off x="686104" y="848380"/>
            <a:ext cx="7772400" cy="523220"/>
          </a:xfrm>
        </p:spPr>
        <p:txBody>
          <a:bodyPr/>
          <a:lstStyle/>
          <a:p>
            <a:r>
              <a:rPr lang="es-MX" dirty="0"/>
              <a:t>Pasos para elaborar un Presupuesto</a:t>
            </a:r>
          </a:p>
        </p:txBody>
      </p:sp>
    </p:spTree>
    <p:extLst>
      <p:ext uri="{BB962C8B-B14F-4D97-AF65-F5344CB8AC3E}">
        <p14:creationId xmlns:p14="http://schemas.microsoft.com/office/powerpoint/2010/main" val="48962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6F12D3C-6EB3-574D-BC8F-078A2F0C2DC4}"/>
              </a:ext>
            </a:extLst>
          </p:cNvPr>
          <p:cNvSpPr>
            <a:spLocks noGrp="1"/>
          </p:cNvSpPr>
          <p:nvPr>
            <p:ph sz="half" idx="1"/>
          </p:nvPr>
        </p:nvSpPr>
        <p:spPr>
          <a:xfrm>
            <a:off x="686104" y="1600200"/>
            <a:ext cx="3809696" cy="4572000"/>
          </a:xfrm>
        </p:spPr>
        <p:txBody>
          <a:bodyPr>
            <a:normAutofit lnSpcReduction="10000"/>
          </a:bodyPr>
          <a:lstStyle/>
          <a:p>
            <a:pPr marL="0" indent="0">
              <a:lnSpc>
                <a:spcPct val="90000"/>
              </a:lnSpc>
              <a:buNone/>
            </a:pPr>
            <a:r>
              <a:rPr lang="es-MX" sz="1600" dirty="0"/>
              <a:t>El presupuesto no se debe poner por encima de la realidad, es decir no se puede tomar el presupuesto como la realidad que debe imperar en la organización, sino como una medida calculada sobre la base de ciertas variables claves, estimando como se desarrollarán las actividades en un momento determinado. El presupuesto debe tener una integración vertical y una integración horizontal.</a:t>
            </a:r>
          </a:p>
          <a:p>
            <a:pPr marL="0" indent="0">
              <a:lnSpc>
                <a:spcPct val="90000"/>
              </a:lnSpc>
              <a:buNone/>
            </a:pPr>
            <a:r>
              <a:rPr lang="es-MX" sz="1600" dirty="0"/>
              <a:t>VERTICAL: Actúa en el sentido de la conformación del organigrama de la organización</a:t>
            </a:r>
          </a:p>
          <a:p>
            <a:pPr marL="0" indent="0">
              <a:lnSpc>
                <a:spcPct val="90000"/>
              </a:lnSpc>
              <a:buNone/>
            </a:pPr>
            <a:r>
              <a:rPr lang="es-MX" sz="1600" dirty="0"/>
              <a:t>HORIZONTAL: Se da en el sentido operativo, por tanto, se van incorporando sucesivamente el proceso de elaboración del presupuesto, los registros de la contabilidad que reflejan la realidad operativa, y por último el control presupuestario. </a:t>
            </a:r>
          </a:p>
          <a:p>
            <a:pPr marL="0" indent="0">
              <a:lnSpc>
                <a:spcPct val="90000"/>
              </a:lnSpc>
              <a:buNone/>
            </a:pPr>
            <a:endParaRPr lang="es-MX" sz="1600" dirty="0"/>
          </a:p>
        </p:txBody>
      </p:sp>
      <p:pic>
        <p:nvPicPr>
          <p:cNvPr id="7" name="Imagen 6" descr="Imagen que contiene captura de pantalla&#10;&#10;Descripción generada con confianza muy alta">
            <a:extLst>
              <a:ext uri="{FF2B5EF4-FFF2-40B4-BE49-F238E27FC236}">
                <a16:creationId xmlns:a16="http://schemas.microsoft.com/office/drawing/2014/main" id="{23555D9B-7A29-C44C-803F-A1170C50F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52" y="2172356"/>
            <a:ext cx="3653649" cy="2736710"/>
          </a:xfrm>
          <a:prstGeom prst="rect">
            <a:avLst/>
          </a:prstGeom>
          <a:noFill/>
        </p:spPr>
      </p:pic>
      <p:sp>
        <p:nvSpPr>
          <p:cNvPr id="3" name="Marcador de fecha 2">
            <a:extLst>
              <a:ext uri="{FF2B5EF4-FFF2-40B4-BE49-F238E27FC236}">
                <a16:creationId xmlns:a16="http://schemas.microsoft.com/office/drawing/2014/main" id="{74AEE137-BA4D-464F-85AB-C3FFD26B8769}"/>
              </a:ext>
            </a:extLst>
          </p:cNvPr>
          <p:cNvSpPr>
            <a:spLocks noGrp="1"/>
          </p:cNvSpPr>
          <p:nvPr>
            <p:ph type="dt" sz="half" idx="10"/>
          </p:nvPr>
        </p:nvSpPr>
        <p:spPr>
          <a:xfrm>
            <a:off x="152400" y="6530079"/>
            <a:ext cx="2133600" cy="184666"/>
          </a:xfrm>
        </p:spPr>
        <p:txBody>
          <a:bodyPr anchor="ctr">
            <a:normAutofit/>
          </a:bodyPr>
          <a:lstStyle/>
          <a:p>
            <a:pPr>
              <a:spcAft>
                <a:spcPts val="600"/>
              </a:spcAft>
            </a:pPr>
            <a:fld id="{414FB1AD-D69E-B741-965A-0BAE826C2FA6}" type="datetime1">
              <a:rPr lang="en-US" smtClean="0"/>
              <a:pPr>
                <a:spcAft>
                  <a:spcPts val="600"/>
                </a:spcAft>
              </a:pPr>
              <a:t>7/30/20</a:t>
            </a:fld>
            <a:endParaRPr lang="en-US"/>
          </a:p>
        </p:txBody>
      </p:sp>
      <p:sp>
        <p:nvSpPr>
          <p:cNvPr id="4" name="Marcador de pie de página 3">
            <a:extLst>
              <a:ext uri="{FF2B5EF4-FFF2-40B4-BE49-F238E27FC236}">
                <a16:creationId xmlns:a16="http://schemas.microsoft.com/office/drawing/2014/main" id="{60843EA0-5DAD-1340-8F7A-0682D96F03C2}"/>
              </a:ext>
            </a:extLst>
          </p:cNvPr>
          <p:cNvSpPr>
            <a:spLocks noGrp="1"/>
          </p:cNvSpPr>
          <p:nvPr>
            <p:ph type="ftr" sz="quarter" idx="11"/>
          </p:nvPr>
        </p:nvSpPr>
        <p:spPr>
          <a:xfrm>
            <a:off x="3124200" y="6530079"/>
            <a:ext cx="2895600" cy="184666"/>
          </a:xfrm>
        </p:spPr>
        <p:txBody>
          <a:bodyPr anchor="ctr">
            <a:normAutofit/>
          </a:bodyPr>
          <a:lstStyle/>
          <a:p>
            <a:pPr>
              <a:spcAft>
                <a:spcPts val="600"/>
              </a:spcAft>
            </a:pPr>
            <a:r>
              <a:rPr lang="en-US"/>
              <a:t>FOOTER GOES HERE</a:t>
            </a:r>
          </a:p>
        </p:txBody>
      </p:sp>
      <p:sp>
        <p:nvSpPr>
          <p:cNvPr id="5" name="Marcador de número de diapositiva 4">
            <a:extLst>
              <a:ext uri="{FF2B5EF4-FFF2-40B4-BE49-F238E27FC236}">
                <a16:creationId xmlns:a16="http://schemas.microsoft.com/office/drawing/2014/main" id="{BA6CA589-8622-6443-A7DA-07ACAA3E5D85}"/>
              </a:ext>
            </a:extLst>
          </p:cNvPr>
          <p:cNvSpPr>
            <a:spLocks noGrp="1"/>
          </p:cNvSpPr>
          <p:nvPr>
            <p:ph type="sldNum" sz="quarter" idx="12"/>
          </p:nvPr>
        </p:nvSpPr>
        <p:spPr>
          <a:xfrm>
            <a:off x="6858000" y="6530079"/>
            <a:ext cx="2133600" cy="184666"/>
          </a:xfrm>
        </p:spPr>
        <p:txBody>
          <a:bodyPr anchor="ctr">
            <a:normAutofit/>
          </a:bodyPr>
          <a:lstStyle/>
          <a:p>
            <a:pPr>
              <a:spcAft>
                <a:spcPts val="600"/>
              </a:spcAft>
            </a:pPr>
            <a:fld id="{42782948-4DBE-204D-AB9E-B65E067054AE}" type="slidenum">
              <a:rPr lang="en-US" smtClean="0"/>
              <a:pPr>
                <a:spcAft>
                  <a:spcPts val="600"/>
                </a:spcAft>
              </a:pPr>
              <a:t>12</a:t>
            </a:fld>
            <a:endParaRPr lang="en-US"/>
          </a:p>
        </p:txBody>
      </p:sp>
      <p:sp>
        <p:nvSpPr>
          <p:cNvPr id="6" name="Título 5">
            <a:extLst>
              <a:ext uri="{FF2B5EF4-FFF2-40B4-BE49-F238E27FC236}">
                <a16:creationId xmlns:a16="http://schemas.microsoft.com/office/drawing/2014/main" id="{E90E1EE8-815D-894D-8C55-F1C4F7FD8782}"/>
              </a:ext>
            </a:extLst>
          </p:cNvPr>
          <p:cNvSpPr>
            <a:spLocks noGrp="1"/>
          </p:cNvSpPr>
          <p:nvPr>
            <p:ph type="title"/>
          </p:nvPr>
        </p:nvSpPr>
        <p:spPr>
          <a:xfrm>
            <a:off x="686104" y="457200"/>
            <a:ext cx="7772400" cy="914400"/>
          </a:xfrm>
        </p:spPr>
        <p:txBody>
          <a:bodyPr anchor="b">
            <a:normAutofit/>
          </a:bodyPr>
          <a:lstStyle/>
          <a:p>
            <a:r>
              <a:rPr lang="es-MX" dirty="0"/>
              <a:t>Control presupuestal</a:t>
            </a:r>
          </a:p>
        </p:txBody>
      </p:sp>
    </p:spTree>
    <p:extLst>
      <p:ext uri="{BB962C8B-B14F-4D97-AF65-F5344CB8AC3E}">
        <p14:creationId xmlns:p14="http://schemas.microsoft.com/office/powerpoint/2010/main" val="413653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125BF32-3724-9B4A-AA08-B7EB0E565A8C}"/>
              </a:ext>
            </a:extLst>
          </p:cNvPr>
          <p:cNvSpPr>
            <a:spLocks noGrp="1"/>
          </p:cNvSpPr>
          <p:nvPr>
            <p:ph sz="half" idx="1"/>
          </p:nvPr>
        </p:nvSpPr>
        <p:spPr>
          <a:xfrm>
            <a:off x="686104" y="1600200"/>
            <a:ext cx="7848296" cy="4572000"/>
          </a:xfrm>
        </p:spPr>
        <p:txBody>
          <a:bodyPr/>
          <a:lstStyle/>
          <a:p>
            <a:r>
              <a:rPr lang="es-MX" dirty="0">
                <a:solidFill>
                  <a:schemeClr val="accent5">
                    <a:lumMod val="50000"/>
                  </a:schemeClr>
                </a:solidFill>
              </a:rPr>
              <a:t>El presupuesto representa la última etapa, es decir la de evaluación y control expresada en términos cuantificables (económico – financieros) de las diversas áreas o unidades de la organización como parte de sus planes de acción a corto plazo (generalmente 1 año) todo esto enmarcado dentro del plan estratégico adaptado inicialmente por la empresa y determinando por la alta dirección.</a:t>
            </a:r>
          </a:p>
          <a:p>
            <a:endParaRPr lang="es-MX" dirty="0"/>
          </a:p>
        </p:txBody>
      </p:sp>
      <p:sp>
        <p:nvSpPr>
          <p:cNvPr id="4" name="Marcador de fecha 3">
            <a:extLst>
              <a:ext uri="{FF2B5EF4-FFF2-40B4-BE49-F238E27FC236}">
                <a16:creationId xmlns:a16="http://schemas.microsoft.com/office/drawing/2014/main" id="{92553FAC-6195-9C4B-A33F-D69CD434F4F7}"/>
              </a:ext>
            </a:extLst>
          </p:cNvPr>
          <p:cNvSpPr>
            <a:spLocks noGrp="1"/>
          </p:cNvSpPr>
          <p:nvPr>
            <p:ph type="dt" sz="half" idx="10"/>
          </p:nvPr>
        </p:nvSpPr>
        <p:spPr/>
        <p:txBody>
          <a:bodyPr/>
          <a:lstStyle/>
          <a:p>
            <a:fld id="{F1C838E6-2EFE-2E47-BF15-73F64BC0A44F}" type="datetime1">
              <a:rPr lang="en-US" smtClean="0"/>
              <a:t>7/30/20</a:t>
            </a:fld>
            <a:endParaRPr lang="en-US"/>
          </a:p>
        </p:txBody>
      </p:sp>
      <p:sp>
        <p:nvSpPr>
          <p:cNvPr id="5" name="Marcador de pie de página 4">
            <a:extLst>
              <a:ext uri="{FF2B5EF4-FFF2-40B4-BE49-F238E27FC236}">
                <a16:creationId xmlns:a16="http://schemas.microsoft.com/office/drawing/2014/main" id="{6008A478-C2C9-3846-AC29-CD8EF01C0016}"/>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9FCBC528-E909-F64E-AD28-E5A91515BEB2}"/>
              </a:ext>
            </a:extLst>
          </p:cNvPr>
          <p:cNvSpPr>
            <a:spLocks noGrp="1"/>
          </p:cNvSpPr>
          <p:nvPr>
            <p:ph type="sldNum" sz="quarter" idx="12"/>
          </p:nvPr>
        </p:nvSpPr>
        <p:spPr/>
        <p:txBody>
          <a:bodyPr/>
          <a:lstStyle/>
          <a:p>
            <a:fld id="{42782948-4DBE-204D-AB9E-B65E067054AE}" type="slidenum">
              <a:rPr lang="en-US" smtClean="0"/>
              <a:pPr/>
              <a:t>13</a:t>
            </a:fld>
            <a:endParaRPr lang="en-US"/>
          </a:p>
        </p:txBody>
      </p:sp>
      <p:sp>
        <p:nvSpPr>
          <p:cNvPr id="7" name="Título 6">
            <a:extLst>
              <a:ext uri="{FF2B5EF4-FFF2-40B4-BE49-F238E27FC236}">
                <a16:creationId xmlns:a16="http://schemas.microsoft.com/office/drawing/2014/main" id="{22395A38-660B-8345-B611-25C88549CF21}"/>
              </a:ext>
            </a:extLst>
          </p:cNvPr>
          <p:cNvSpPr>
            <a:spLocks noGrp="1"/>
          </p:cNvSpPr>
          <p:nvPr>
            <p:ph type="title"/>
          </p:nvPr>
        </p:nvSpPr>
        <p:spPr>
          <a:xfrm>
            <a:off x="686104" y="848380"/>
            <a:ext cx="7772400" cy="523220"/>
          </a:xfrm>
        </p:spPr>
        <p:txBody>
          <a:bodyPr/>
          <a:lstStyle/>
          <a:p>
            <a:r>
              <a:rPr lang="es-MX" dirty="0"/>
              <a:t>Control presupuestal</a:t>
            </a:r>
          </a:p>
        </p:txBody>
      </p:sp>
    </p:spTree>
    <p:extLst>
      <p:ext uri="{BB962C8B-B14F-4D97-AF65-F5344CB8AC3E}">
        <p14:creationId xmlns:p14="http://schemas.microsoft.com/office/powerpoint/2010/main" val="175658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92AD86-36B4-8340-ACCB-BE4B72E597DD}"/>
              </a:ext>
            </a:extLst>
          </p:cNvPr>
          <p:cNvSpPr>
            <a:spLocks noGrp="1"/>
          </p:cNvSpPr>
          <p:nvPr>
            <p:ph sz="half" idx="1"/>
          </p:nvPr>
        </p:nvSpPr>
        <p:spPr>
          <a:xfrm>
            <a:off x="686104" y="1600200"/>
            <a:ext cx="7924496" cy="4572000"/>
          </a:xfrm>
        </p:spPr>
        <p:txBody>
          <a:bodyPr>
            <a:normAutofit fontScale="92500" lnSpcReduction="20000"/>
          </a:bodyPr>
          <a:lstStyle/>
          <a:p>
            <a:r>
              <a:rPr lang="es-MX" sz="1600" dirty="0"/>
              <a:t>Dentro del ciclo presupuestario se van a dar una serie de etapas sucesivas, interrelacionadas entre sí que van a estar amoldadas de acuerdo con el tipo de negocio, estilo de dirección e influenciados de acuerdo con el entorno que terminaron plasmándose en la adopción de una cultura organizacional. Estas fases o etapas se dan a partir de:</a:t>
            </a:r>
          </a:p>
          <a:p>
            <a:r>
              <a:rPr lang="es-MX" sz="1600" dirty="0"/>
              <a:t>a. El marco establecido por la alta dirección hacia los centros de dirección para la elaboración de sus planes de acción, programas y presupuestos.</a:t>
            </a:r>
          </a:p>
          <a:p>
            <a:r>
              <a:rPr lang="es-MX" sz="1600" dirty="0"/>
              <a:t>b. Los centros de responsabilidades establecidos por cada unidad de operación y para lo cual se programan las actividades presupuestarias dentro del plazo establecido por la alta dirección.</a:t>
            </a:r>
          </a:p>
          <a:p>
            <a:r>
              <a:rPr lang="es-MX" sz="1600" dirty="0"/>
              <a:t>c. La coordinación y negociación de los miembros de las áreas de cada actividad para su ejecución de acuerdo con la experiencia adquirida en anteriores procesos presupuestarios, así como a las contingencias que puedan plantearse.</a:t>
            </a:r>
          </a:p>
          <a:p>
            <a:r>
              <a:rPr lang="es-MX" sz="1600" dirty="0"/>
              <a:t>d. La aprobación por parte de la alta dirección, luego de los ajustes necesarios al finalizar el proceso de elaboración presupuestal de las unidades operativas, siguiendo la estructura formal por las personas encargadas de establecer la conexión entre los centros de responsabilidad y los altos montos.</a:t>
            </a:r>
          </a:p>
          <a:p>
            <a:r>
              <a:rPr lang="es-MX" sz="1600" dirty="0"/>
              <a:t>e. El seguimiento necesario para establecer el grado de precisión entre lo proyectado dentro del presupuesto y lo real que permitirá corregir en el futuro las fallas o equivocaciones que pudieron haberse cometido.</a:t>
            </a:r>
          </a:p>
          <a:p>
            <a:endParaRPr lang="es-MX" sz="1600" dirty="0"/>
          </a:p>
        </p:txBody>
      </p:sp>
      <p:sp>
        <p:nvSpPr>
          <p:cNvPr id="4" name="Marcador de fecha 3">
            <a:extLst>
              <a:ext uri="{FF2B5EF4-FFF2-40B4-BE49-F238E27FC236}">
                <a16:creationId xmlns:a16="http://schemas.microsoft.com/office/drawing/2014/main" id="{8E8AC4C4-BD73-7844-A74A-5558D042CF06}"/>
              </a:ext>
            </a:extLst>
          </p:cNvPr>
          <p:cNvSpPr>
            <a:spLocks noGrp="1"/>
          </p:cNvSpPr>
          <p:nvPr>
            <p:ph type="dt" sz="half" idx="10"/>
          </p:nvPr>
        </p:nvSpPr>
        <p:spPr/>
        <p:txBody>
          <a:bodyPr/>
          <a:lstStyle/>
          <a:p>
            <a:fld id="{F1C838E6-2EFE-2E47-BF15-73F64BC0A44F}" type="datetime1">
              <a:rPr lang="en-US" smtClean="0"/>
              <a:t>7/30/20</a:t>
            </a:fld>
            <a:endParaRPr lang="en-US"/>
          </a:p>
        </p:txBody>
      </p:sp>
      <p:sp>
        <p:nvSpPr>
          <p:cNvPr id="5" name="Marcador de pie de página 4">
            <a:extLst>
              <a:ext uri="{FF2B5EF4-FFF2-40B4-BE49-F238E27FC236}">
                <a16:creationId xmlns:a16="http://schemas.microsoft.com/office/drawing/2014/main" id="{F9A01612-8BC2-B744-AC62-F293453A0D4A}"/>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32BCADD-7D88-3F43-99D6-5FDB3A93E008}"/>
              </a:ext>
            </a:extLst>
          </p:cNvPr>
          <p:cNvSpPr>
            <a:spLocks noGrp="1"/>
          </p:cNvSpPr>
          <p:nvPr>
            <p:ph type="sldNum" sz="quarter" idx="12"/>
          </p:nvPr>
        </p:nvSpPr>
        <p:spPr/>
        <p:txBody>
          <a:bodyPr/>
          <a:lstStyle/>
          <a:p>
            <a:fld id="{42782948-4DBE-204D-AB9E-B65E067054AE}" type="slidenum">
              <a:rPr lang="en-US" smtClean="0"/>
              <a:pPr/>
              <a:t>14</a:t>
            </a:fld>
            <a:endParaRPr lang="en-US"/>
          </a:p>
        </p:txBody>
      </p:sp>
      <p:sp>
        <p:nvSpPr>
          <p:cNvPr id="7" name="Título 6">
            <a:extLst>
              <a:ext uri="{FF2B5EF4-FFF2-40B4-BE49-F238E27FC236}">
                <a16:creationId xmlns:a16="http://schemas.microsoft.com/office/drawing/2014/main" id="{AA9E8208-A42C-7C41-9A68-24037202BA4C}"/>
              </a:ext>
            </a:extLst>
          </p:cNvPr>
          <p:cNvSpPr>
            <a:spLocks noGrp="1"/>
          </p:cNvSpPr>
          <p:nvPr>
            <p:ph type="title"/>
          </p:nvPr>
        </p:nvSpPr>
        <p:spPr>
          <a:xfrm>
            <a:off x="686104" y="848380"/>
            <a:ext cx="7772400" cy="523220"/>
          </a:xfrm>
        </p:spPr>
        <p:txBody>
          <a:bodyPr/>
          <a:lstStyle/>
          <a:p>
            <a:r>
              <a:rPr lang="es-MX" dirty="0"/>
              <a:t>Ciclo presupuestario</a:t>
            </a:r>
          </a:p>
        </p:txBody>
      </p:sp>
    </p:spTree>
    <p:extLst>
      <p:ext uri="{BB962C8B-B14F-4D97-AF65-F5344CB8AC3E}">
        <p14:creationId xmlns:p14="http://schemas.microsoft.com/office/powerpoint/2010/main" val="234021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9F6EFBD-D775-D546-8EC1-EE34C493E60A}"/>
              </a:ext>
            </a:extLst>
          </p:cNvPr>
          <p:cNvSpPr>
            <a:spLocks noGrp="1"/>
          </p:cNvSpPr>
          <p:nvPr>
            <p:ph sz="half" idx="1"/>
          </p:nvPr>
        </p:nvSpPr>
        <p:spPr>
          <a:xfrm>
            <a:off x="686104" y="1600200"/>
            <a:ext cx="7772400" cy="4572000"/>
          </a:xfrm>
        </p:spPr>
        <p:txBody>
          <a:bodyPr>
            <a:normAutofit lnSpcReduction="10000"/>
          </a:bodyPr>
          <a:lstStyle/>
          <a:p>
            <a:pPr marL="0" indent="0">
              <a:buNone/>
            </a:pPr>
            <a:r>
              <a:rPr lang="es-MX" dirty="0"/>
              <a:t>El presupuesto se considera la herramienta por excelencia de la administración financiera</a:t>
            </a:r>
          </a:p>
          <a:p>
            <a:r>
              <a:rPr lang="es-MX" dirty="0"/>
              <a:t>a. Obliga a la planeación</a:t>
            </a:r>
          </a:p>
          <a:p>
            <a:r>
              <a:rPr lang="es-MX" dirty="0"/>
              <a:t>b. Proporciona los criterios para la evaluación del desempeño</a:t>
            </a:r>
          </a:p>
          <a:p>
            <a:pPr marL="0" indent="0">
              <a:buNone/>
            </a:pPr>
            <a:endParaRPr lang="es-MX" b="1" dirty="0">
              <a:solidFill>
                <a:schemeClr val="bg2"/>
              </a:solidFill>
            </a:endParaRPr>
          </a:p>
          <a:p>
            <a:pPr marL="0" indent="0">
              <a:buNone/>
            </a:pPr>
            <a:r>
              <a:rPr lang="es-MX" b="1" dirty="0">
                <a:solidFill>
                  <a:schemeClr val="bg2"/>
                </a:solidFill>
              </a:rPr>
              <a:t>Ventajas Del Presupuesto</a:t>
            </a:r>
            <a:endParaRPr lang="es-MX" dirty="0">
              <a:solidFill>
                <a:schemeClr val="bg2"/>
              </a:solidFill>
            </a:endParaRPr>
          </a:p>
          <a:p>
            <a:pPr marL="0" indent="0">
              <a:buNone/>
            </a:pPr>
            <a:r>
              <a:rPr lang="es-MX" dirty="0"/>
              <a:t>Para que un presupuesto cumpla su cometido es importante que  emita reportes dentro de los cuales se mida el desempeño de la Organización y este basado en la realidad.</a:t>
            </a:r>
          </a:p>
          <a:p>
            <a:pPr marL="0" indent="0">
              <a:buNone/>
            </a:pPr>
            <a:r>
              <a:rPr lang="es-MX" dirty="0"/>
              <a:t>a. Obliga a la planeación</a:t>
            </a:r>
          </a:p>
          <a:p>
            <a:pPr marL="0" indent="0">
              <a:buNone/>
            </a:pPr>
            <a:r>
              <a:rPr lang="es-MX" dirty="0"/>
              <a:t>b. Proporciona los criterios para la evaluación del desempeño</a:t>
            </a:r>
          </a:p>
          <a:p>
            <a:endParaRPr lang="es-MX" dirty="0"/>
          </a:p>
        </p:txBody>
      </p:sp>
      <p:sp>
        <p:nvSpPr>
          <p:cNvPr id="4" name="Marcador de fecha 3">
            <a:extLst>
              <a:ext uri="{FF2B5EF4-FFF2-40B4-BE49-F238E27FC236}">
                <a16:creationId xmlns:a16="http://schemas.microsoft.com/office/drawing/2014/main" id="{959EAC24-5998-5C4C-A536-AFF563D90E20}"/>
              </a:ext>
            </a:extLst>
          </p:cNvPr>
          <p:cNvSpPr>
            <a:spLocks noGrp="1"/>
          </p:cNvSpPr>
          <p:nvPr>
            <p:ph type="dt" sz="half" idx="10"/>
          </p:nvPr>
        </p:nvSpPr>
        <p:spPr/>
        <p:txBody>
          <a:bodyPr/>
          <a:lstStyle/>
          <a:p>
            <a:fld id="{F1C838E6-2EFE-2E47-BF15-73F64BC0A44F}" type="datetime1">
              <a:rPr lang="en-US" smtClean="0"/>
              <a:t>7/30/20</a:t>
            </a:fld>
            <a:endParaRPr lang="en-US"/>
          </a:p>
        </p:txBody>
      </p:sp>
      <p:sp>
        <p:nvSpPr>
          <p:cNvPr id="5" name="Marcador de pie de página 4">
            <a:extLst>
              <a:ext uri="{FF2B5EF4-FFF2-40B4-BE49-F238E27FC236}">
                <a16:creationId xmlns:a16="http://schemas.microsoft.com/office/drawing/2014/main" id="{C077C721-946E-F34A-8A10-8EB882ACB567}"/>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69153882-E5A9-7D43-B759-248BC0841D9F}"/>
              </a:ext>
            </a:extLst>
          </p:cNvPr>
          <p:cNvSpPr>
            <a:spLocks noGrp="1"/>
          </p:cNvSpPr>
          <p:nvPr>
            <p:ph type="sldNum" sz="quarter" idx="12"/>
          </p:nvPr>
        </p:nvSpPr>
        <p:spPr/>
        <p:txBody>
          <a:bodyPr/>
          <a:lstStyle/>
          <a:p>
            <a:fld id="{42782948-4DBE-204D-AB9E-B65E067054AE}" type="slidenum">
              <a:rPr lang="en-US" smtClean="0"/>
              <a:pPr/>
              <a:t>15</a:t>
            </a:fld>
            <a:endParaRPr lang="en-US"/>
          </a:p>
        </p:txBody>
      </p:sp>
      <p:sp>
        <p:nvSpPr>
          <p:cNvPr id="7" name="Título 6">
            <a:extLst>
              <a:ext uri="{FF2B5EF4-FFF2-40B4-BE49-F238E27FC236}">
                <a16:creationId xmlns:a16="http://schemas.microsoft.com/office/drawing/2014/main" id="{73848A16-64DC-C242-91CA-74BD6BB6ACCA}"/>
              </a:ext>
            </a:extLst>
          </p:cNvPr>
          <p:cNvSpPr>
            <a:spLocks noGrp="1"/>
          </p:cNvSpPr>
          <p:nvPr>
            <p:ph type="title"/>
          </p:nvPr>
        </p:nvSpPr>
        <p:spPr>
          <a:xfrm>
            <a:off x="686104" y="848380"/>
            <a:ext cx="7772400" cy="523220"/>
          </a:xfrm>
        </p:spPr>
        <p:txBody>
          <a:bodyPr/>
          <a:lstStyle/>
          <a:p>
            <a:r>
              <a:rPr lang="es-MX" dirty="0">
                <a:solidFill>
                  <a:srgbClr val="C00000"/>
                </a:solidFill>
              </a:rPr>
              <a:t>Importancia del presupuesto </a:t>
            </a:r>
          </a:p>
        </p:txBody>
      </p:sp>
    </p:spTree>
    <p:extLst>
      <p:ext uri="{BB962C8B-B14F-4D97-AF65-F5344CB8AC3E}">
        <p14:creationId xmlns:p14="http://schemas.microsoft.com/office/powerpoint/2010/main" val="172941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1B6CF35-F935-1644-8684-EC7F1AA23C2E}"/>
              </a:ext>
            </a:extLst>
          </p:cNvPr>
          <p:cNvSpPr>
            <a:spLocks noGrp="1"/>
          </p:cNvSpPr>
          <p:nvPr>
            <p:ph type="dt" sz="half" idx="10"/>
          </p:nvPr>
        </p:nvSpPr>
        <p:spPr/>
        <p:txBody>
          <a:bodyPr/>
          <a:lstStyle/>
          <a:p>
            <a:fld id="{AB18E012-EC0C-1649-A039-CB178266D114}" type="datetime1">
              <a:rPr lang="en-US" smtClean="0"/>
              <a:t>7/30/20</a:t>
            </a:fld>
            <a:endParaRPr lang="en-US"/>
          </a:p>
        </p:txBody>
      </p:sp>
      <p:sp>
        <p:nvSpPr>
          <p:cNvPr id="5" name="Marcador de pie de página 4">
            <a:extLst>
              <a:ext uri="{FF2B5EF4-FFF2-40B4-BE49-F238E27FC236}">
                <a16:creationId xmlns:a16="http://schemas.microsoft.com/office/drawing/2014/main" id="{9F2F2C84-99D0-FE45-A303-EAA57A81ED8A}"/>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3E9BC31-4AAD-8D4E-8ECE-90C7F86B1765}"/>
              </a:ext>
            </a:extLst>
          </p:cNvPr>
          <p:cNvSpPr>
            <a:spLocks noGrp="1"/>
          </p:cNvSpPr>
          <p:nvPr>
            <p:ph type="sldNum" sz="quarter" idx="12"/>
          </p:nvPr>
        </p:nvSpPr>
        <p:spPr/>
        <p:txBody>
          <a:bodyPr/>
          <a:lstStyle/>
          <a:p>
            <a:fld id="{42782948-4DBE-204D-AB9E-B65E067054AE}" type="slidenum">
              <a:rPr lang="en-US" smtClean="0"/>
              <a:pPr/>
              <a:t>16</a:t>
            </a:fld>
            <a:endParaRPr lang="en-US"/>
          </a:p>
        </p:txBody>
      </p:sp>
      <p:sp>
        <p:nvSpPr>
          <p:cNvPr id="7" name="Título 6">
            <a:extLst>
              <a:ext uri="{FF2B5EF4-FFF2-40B4-BE49-F238E27FC236}">
                <a16:creationId xmlns:a16="http://schemas.microsoft.com/office/drawing/2014/main" id="{4A11649E-975D-6840-87E6-465C21B3CE7E}"/>
              </a:ext>
            </a:extLst>
          </p:cNvPr>
          <p:cNvSpPr>
            <a:spLocks noGrp="1"/>
          </p:cNvSpPr>
          <p:nvPr>
            <p:ph type="title"/>
          </p:nvPr>
        </p:nvSpPr>
        <p:spPr>
          <a:xfrm>
            <a:off x="304800" y="681864"/>
            <a:ext cx="7772400" cy="954107"/>
          </a:xfrm>
        </p:spPr>
        <p:txBody>
          <a:bodyPr/>
          <a:lstStyle/>
          <a:p>
            <a:r>
              <a:rPr lang="es-MX" dirty="0"/>
              <a:t>Propuesta de los formatos administrativos y plantilla financiera</a:t>
            </a:r>
          </a:p>
        </p:txBody>
      </p:sp>
      <p:sp>
        <p:nvSpPr>
          <p:cNvPr id="2" name="CuadroTexto 1">
            <a:extLst>
              <a:ext uri="{FF2B5EF4-FFF2-40B4-BE49-F238E27FC236}">
                <a16:creationId xmlns:a16="http://schemas.microsoft.com/office/drawing/2014/main" id="{402CDC08-8608-434F-B1B4-E102682489C9}"/>
              </a:ext>
            </a:extLst>
          </p:cNvPr>
          <p:cNvSpPr txBox="1"/>
          <p:nvPr/>
        </p:nvSpPr>
        <p:spPr>
          <a:xfrm>
            <a:off x="838201" y="2136338"/>
            <a:ext cx="8077200" cy="1477328"/>
          </a:xfrm>
          <a:prstGeom prst="rect">
            <a:avLst/>
          </a:prstGeom>
          <a:noFill/>
        </p:spPr>
        <p:txBody>
          <a:bodyPr wrap="square" rtlCol="0">
            <a:spAutoFit/>
          </a:bodyPr>
          <a:lstStyle/>
          <a:p>
            <a:endParaRPr lang="es-MX" dirty="0"/>
          </a:p>
          <a:p>
            <a:r>
              <a:rPr lang="es-MX" dirty="0"/>
              <a:t>FORMATO. Plantilla de presupuesto organizacional</a:t>
            </a:r>
          </a:p>
          <a:p>
            <a:endParaRPr lang="es-MX" dirty="0"/>
          </a:p>
          <a:p>
            <a:r>
              <a:rPr lang="es-MX" dirty="0"/>
              <a:t>FORMATO. Plantilla de presupuesto por proyecto</a:t>
            </a:r>
          </a:p>
          <a:p>
            <a:endParaRPr lang="es-MX" dirty="0"/>
          </a:p>
        </p:txBody>
      </p:sp>
    </p:spTree>
    <p:extLst>
      <p:ext uri="{BB962C8B-B14F-4D97-AF65-F5344CB8AC3E}">
        <p14:creationId xmlns:p14="http://schemas.microsoft.com/office/powerpoint/2010/main" val="76021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4E5456-34B4-184D-8323-2910051829C4}"/>
              </a:ext>
            </a:extLst>
          </p:cNvPr>
          <p:cNvSpPr>
            <a:spLocks noGrp="1"/>
          </p:cNvSpPr>
          <p:nvPr>
            <p:ph sz="half" idx="1"/>
          </p:nvPr>
        </p:nvSpPr>
        <p:spPr>
          <a:xfrm>
            <a:off x="686104" y="1868507"/>
            <a:ext cx="4952696" cy="4572000"/>
          </a:xfrm>
        </p:spPr>
        <p:txBody>
          <a:bodyPr/>
          <a:lstStyle/>
          <a:p>
            <a:r>
              <a:rPr lang="es-MX" dirty="0"/>
              <a:t>Introducción</a:t>
            </a:r>
          </a:p>
          <a:p>
            <a:r>
              <a:rPr lang="es-MX" dirty="0"/>
              <a:t>Reconocimiento del Manual</a:t>
            </a:r>
          </a:p>
          <a:p>
            <a:r>
              <a:rPr lang="es-MX" b="1" dirty="0"/>
              <a:t>Administración financiera</a:t>
            </a:r>
          </a:p>
          <a:p>
            <a:r>
              <a:rPr lang="es-MX" b="1" dirty="0"/>
              <a:t>Presupuestos</a:t>
            </a:r>
          </a:p>
        </p:txBody>
      </p:sp>
      <p:sp>
        <p:nvSpPr>
          <p:cNvPr id="4" name="Marcador de fecha 3">
            <a:extLst>
              <a:ext uri="{FF2B5EF4-FFF2-40B4-BE49-F238E27FC236}">
                <a16:creationId xmlns:a16="http://schemas.microsoft.com/office/drawing/2014/main" id="{316A5C14-F92C-2F44-B751-66A1395FFC86}"/>
              </a:ext>
            </a:extLst>
          </p:cNvPr>
          <p:cNvSpPr>
            <a:spLocks noGrp="1"/>
          </p:cNvSpPr>
          <p:nvPr>
            <p:ph type="dt" sz="half" idx="10"/>
          </p:nvPr>
        </p:nvSpPr>
        <p:spPr/>
        <p:txBody>
          <a:bodyPr/>
          <a:lstStyle/>
          <a:p>
            <a:fld id="{AB18E012-EC0C-1649-A039-CB178266D114}" type="datetime1">
              <a:rPr lang="en-US" smtClean="0"/>
              <a:t>7/30/20</a:t>
            </a:fld>
            <a:endParaRPr lang="en-US"/>
          </a:p>
        </p:txBody>
      </p:sp>
      <p:sp>
        <p:nvSpPr>
          <p:cNvPr id="5" name="Marcador de pie de página 4">
            <a:extLst>
              <a:ext uri="{FF2B5EF4-FFF2-40B4-BE49-F238E27FC236}">
                <a16:creationId xmlns:a16="http://schemas.microsoft.com/office/drawing/2014/main" id="{8205FBDD-3178-BD4D-ABD3-F3A02EB7722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58876BA-C956-5A47-AB06-6EEAEA4C3ED2}"/>
              </a:ext>
            </a:extLst>
          </p:cNvPr>
          <p:cNvSpPr>
            <a:spLocks noGrp="1"/>
          </p:cNvSpPr>
          <p:nvPr>
            <p:ph type="sldNum" sz="quarter" idx="12"/>
          </p:nvPr>
        </p:nvSpPr>
        <p:spPr/>
        <p:txBody>
          <a:bodyPr/>
          <a:lstStyle/>
          <a:p>
            <a:fld id="{42782948-4DBE-204D-AB9E-B65E067054AE}" type="slidenum">
              <a:rPr lang="en-US" smtClean="0"/>
              <a:pPr/>
              <a:t>17</a:t>
            </a:fld>
            <a:endParaRPr lang="en-US"/>
          </a:p>
        </p:txBody>
      </p:sp>
      <p:sp>
        <p:nvSpPr>
          <p:cNvPr id="7" name="Título 6">
            <a:extLst>
              <a:ext uri="{FF2B5EF4-FFF2-40B4-BE49-F238E27FC236}">
                <a16:creationId xmlns:a16="http://schemas.microsoft.com/office/drawing/2014/main" id="{D29F5DE0-9144-6F48-97BF-43411CE79DFA}"/>
              </a:ext>
            </a:extLst>
          </p:cNvPr>
          <p:cNvSpPr>
            <a:spLocks noGrp="1"/>
          </p:cNvSpPr>
          <p:nvPr>
            <p:ph type="title"/>
          </p:nvPr>
        </p:nvSpPr>
        <p:spPr>
          <a:xfrm>
            <a:off x="686104" y="417493"/>
            <a:ext cx="7772400" cy="954107"/>
          </a:xfrm>
        </p:spPr>
        <p:txBody>
          <a:bodyPr/>
          <a:lstStyle/>
          <a:p>
            <a:r>
              <a:rPr lang="es-MX" dirty="0"/>
              <a:t>Estrcutura del Manual de procedimientos administrativos y financieros Red Mesa de Mujeres</a:t>
            </a:r>
          </a:p>
        </p:txBody>
      </p:sp>
    </p:spTree>
    <p:extLst>
      <p:ext uri="{BB962C8B-B14F-4D97-AF65-F5344CB8AC3E}">
        <p14:creationId xmlns:p14="http://schemas.microsoft.com/office/powerpoint/2010/main" val="2809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30888" cy="2554545"/>
          </a:xfrm>
        </p:spPr>
        <p:txBody>
          <a:bodyPr/>
          <a:lstStyle/>
          <a:p>
            <a:r>
              <a:rPr lang="en-US" dirty="0"/>
              <a:t>Administración </a:t>
            </a:r>
            <a:r>
              <a:rPr lang="en-US" dirty="0" err="1"/>
              <a:t>financiera</a:t>
            </a:r>
            <a:r>
              <a:rPr lang="en-US" dirty="0"/>
              <a:t> y </a:t>
            </a:r>
            <a:r>
              <a:rPr lang="en-US" dirty="0" err="1"/>
              <a:t>presupuestos</a:t>
            </a:r>
            <a:br>
              <a:rPr lang="en-US" dirty="0"/>
            </a:br>
            <a:br>
              <a:rPr lang="en-US" dirty="0"/>
            </a:br>
            <a:r>
              <a:rPr lang="en-US" dirty="0"/>
              <a:t>		</a:t>
            </a:r>
            <a:br>
              <a:rPr lang="en-US" dirty="0"/>
            </a:br>
            <a:br>
              <a:rPr lang="en-US" dirty="0"/>
            </a:br>
            <a:r>
              <a:rPr lang="en-US" dirty="0"/>
              <a:t>		</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7/30/20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Rectángulo 5">
            <a:extLst>
              <a:ext uri="{FF2B5EF4-FFF2-40B4-BE49-F238E27FC236}">
                <a16:creationId xmlns:a16="http://schemas.microsoft.com/office/drawing/2014/main" id="{3BF01125-C0FE-4E42-95D4-01A168A7384F}"/>
              </a:ext>
            </a:extLst>
          </p:cNvPr>
          <p:cNvSpPr/>
          <p:nvPr/>
        </p:nvSpPr>
        <p:spPr>
          <a:xfrm>
            <a:off x="609600" y="5867400"/>
            <a:ext cx="1752600" cy="6096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5409BE7-14F8-4157-8DA3-4D83F57737C4}"/>
              </a:ext>
            </a:extLst>
          </p:cNvPr>
          <p:cNvPicPr>
            <a:picLocks noChangeAspect="1"/>
          </p:cNvPicPr>
          <p:nvPr/>
        </p:nvPicPr>
        <p:blipFill>
          <a:blip r:embed="rId2"/>
          <a:stretch>
            <a:fillRect/>
          </a:stretch>
        </p:blipFill>
        <p:spPr>
          <a:xfrm>
            <a:off x="533400" y="5785485"/>
            <a:ext cx="1905000" cy="767715"/>
          </a:xfrm>
          <a:prstGeom prst="rect">
            <a:avLst/>
          </a:prstGeom>
        </p:spPr>
      </p:pic>
      <p:sp>
        <p:nvSpPr>
          <p:cNvPr id="11" name="Content Placeholder 11">
            <a:extLst>
              <a:ext uri="{FF2B5EF4-FFF2-40B4-BE49-F238E27FC236}">
                <a16:creationId xmlns:a16="http://schemas.microsoft.com/office/drawing/2014/main" id="{48D05F10-68DC-AA49-923D-57B1C8E15B76}"/>
              </a:ext>
            </a:extLst>
          </p:cNvPr>
          <p:cNvSpPr txBox="1">
            <a:spLocks/>
          </p:cNvSpPr>
          <p:nvPr/>
        </p:nvSpPr>
        <p:spPr>
          <a:xfrm>
            <a:off x="676531" y="3679471"/>
            <a:ext cx="7772400" cy="1600200"/>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dirty="0">
                <a:solidFill>
                  <a:schemeClr val="bg1">
                    <a:lumMod val="85000"/>
                  </a:schemeClr>
                </a:solidFill>
              </a:rPr>
              <a:t>Definir…</a:t>
            </a:r>
            <a:endParaRPr lang="en-US" dirty="0">
              <a:solidFill>
                <a:schemeClr val="bg1">
                  <a:lumMod val="85000"/>
                </a:schemeClr>
              </a:solidFill>
            </a:endParaRPr>
          </a:p>
        </p:txBody>
      </p:sp>
      <p:sp>
        <p:nvSpPr>
          <p:cNvPr id="12" name="Title 4">
            <a:extLst>
              <a:ext uri="{FF2B5EF4-FFF2-40B4-BE49-F238E27FC236}">
                <a16:creationId xmlns:a16="http://schemas.microsoft.com/office/drawing/2014/main" id="{A5FE5E8A-B776-B84F-9D85-2FE50AA92A48}"/>
              </a:ext>
            </a:extLst>
          </p:cNvPr>
          <p:cNvSpPr txBox="1">
            <a:spLocks/>
          </p:cNvSpPr>
          <p:nvPr/>
        </p:nvSpPr>
        <p:spPr>
          <a:xfrm>
            <a:off x="670112" y="3050459"/>
            <a:ext cx="8076896" cy="1077218"/>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r>
              <a:rPr lang="en-US" dirty="0">
                <a:solidFill>
                  <a:schemeClr val="bg1">
                    <a:lumMod val="85000"/>
                  </a:schemeClr>
                </a:solidFill>
              </a:rPr>
              <a:t>Objetivo</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1D14905-808D-4C40-9CCB-DCE97369B74D}"/>
              </a:ext>
            </a:extLst>
          </p:cNvPr>
          <p:cNvSpPr>
            <a:spLocks noGrp="1"/>
          </p:cNvSpPr>
          <p:nvPr>
            <p:ph type="dt" sz="half" idx="2"/>
          </p:nvPr>
        </p:nvSpPr>
        <p:spPr/>
        <p:txBody>
          <a:bodyPr/>
          <a:lstStyle/>
          <a:p>
            <a:fld id="{414FB1AD-D69E-B741-965A-0BAE826C2FA6}" type="datetime1">
              <a:rPr lang="en-US" smtClean="0"/>
              <a:pPr/>
              <a:t>7/30/20</a:t>
            </a:fld>
            <a:endParaRPr lang="en-US" dirty="0"/>
          </a:p>
        </p:txBody>
      </p:sp>
      <p:sp>
        <p:nvSpPr>
          <p:cNvPr id="5" name="Marcador de número de diapositiva 4">
            <a:extLst>
              <a:ext uri="{FF2B5EF4-FFF2-40B4-BE49-F238E27FC236}">
                <a16:creationId xmlns:a16="http://schemas.microsoft.com/office/drawing/2014/main" id="{9CCF3C7D-F38D-2A49-AEA3-394B9C2450C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itle 7">
            <a:extLst>
              <a:ext uri="{FF2B5EF4-FFF2-40B4-BE49-F238E27FC236}">
                <a16:creationId xmlns:a16="http://schemas.microsoft.com/office/drawing/2014/main" id="{2B28478A-78C2-E24B-80ED-EECA776C0313}"/>
              </a:ext>
            </a:extLst>
          </p:cNvPr>
          <p:cNvSpPr txBox="1">
            <a:spLocks/>
          </p:cNvSpPr>
          <p:nvPr/>
        </p:nvSpPr>
        <p:spPr>
          <a:xfrm>
            <a:off x="534758" y="788134"/>
            <a:ext cx="6398085" cy="501818"/>
          </a:xfrm>
          <a:prstGeom prst="rect">
            <a:avLst/>
          </a:prstGeom>
        </p:spPr>
        <p:txBody>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dirty="0" err="1"/>
              <a:t>Contenido</a:t>
            </a:r>
            <a:endParaRPr lang="en-US" dirty="0"/>
          </a:p>
        </p:txBody>
      </p:sp>
      <p:sp>
        <p:nvSpPr>
          <p:cNvPr id="11" name="Rectangle 5">
            <a:extLst>
              <a:ext uri="{FF2B5EF4-FFF2-40B4-BE49-F238E27FC236}">
                <a16:creationId xmlns:a16="http://schemas.microsoft.com/office/drawing/2014/main" id="{544CED1D-AFBE-1E47-8B01-C9F9509E8604}"/>
              </a:ext>
            </a:extLst>
          </p:cNvPr>
          <p:cNvSpPr>
            <a:spLocks noChangeArrowheads="1"/>
          </p:cNvSpPr>
          <p:nvPr/>
        </p:nvSpPr>
        <p:spPr bwMode="auto">
          <a:xfrm>
            <a:off x="-228600" y="34290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_tradnl" altLang="es-MX" sz="2000" dirty="0">
                <a:ea typeface="Calibri" panose="020F0502020204030204" pitchFamily="34" charset="0"/>
                <a:cs typeface="Calibri" panose="020F0502020204030204" pitchFamily="34" charset="0"/>
              </a:rPr>
              <a:t>    </a:t>
            </a:r>
            <a:endParaRPr lang="es-ES_tradnl" altLang="es-MX" sz="2000" b="1" dirty="0">
              <a:solidFill>
                <a:srgbClr val="002F6C"/>
              </a:solidFill>
              <a:cs typeface="Calibri" panose="020F0502020204030204" pitchFamily="34" charset="0"/>
            </a:endParaRPr>
          </a:p>
          <a:p>
            <a:pPr defTabSz="914400" eaLnBrk="0" fontAlgn="base" hangingPunct="0">
              <a:spcBef>
                <a:spcPct val="0"/>
              </a:spcBef>
              <a:spcAft>
                <a:spcPct val="0"/>
              </a:spcAft>
            </a:pPr>
            <a:endParaRPr lang="es-ES_tradnl" altLang="es-MX" sz="3600" dirty="0"/>
          </a:p>
        </p:txBody>
      </p:sp>
      <p:sp>
        <p:nvSpPr>
          <p:cNvPr id="2" name="Rectangle 1">
            <a:extLst>
              <a:ext uri="{FF2B5EF4-FFF2-40B4-BE49-F238E27FC236}">
                <a16:creationId xmlns:a16="http://schemas.microsoft.com/office/drawing/2014/main" id="{D211607E-5BE5-3942-969A-080B06D2F7A2}"/>
              </a:ext>
            </a:extLst>
          </p:cNvPr>
          <p:cNvSpPr>
            <a:spLocks noChangeArrowheads="1"/>
          </p:cNvSpPr>
          <p:nvPr/>
        </p:nvSpPr>
        <p:spPr bwMode="auto">
          <a:xfrm>
            <a:off x="534758" y="2213284"/>
            <a:ext cx="8152042"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600" b="0" i="0" u="none" strike="noStrike" cap="none" normalizeH="0" baseline="0" dirty="0">
              <a:ln>
                <a:noFill/>
              </a:ln>
              <a:solidFill>
                <a:schemeClr val="tx1"/>
              </a:solidFill>
              <a:effectLst/>
              <a:latin typeface="Gill Sans MT" panose="020B0502020104020203" pitchFamily="34" charset="77"/>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Políticas institucionales de administración y finanzas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Administración financiera</a:t>
            </a:r>
          </a:p>
          <a:p>
            <a:pPr marL="800100" lvl="1" indent="-342900" defTabSz="914400">
              <a:buFont typeface="Arial" panose="020B0604020202020204" pitchFamily="34" charset="0"/>
              <a:buChar char="•"/>
            </a:pPr>
            <a:r>
              <a:rPr kumimoji="0" lang="es-ES_tradnl" altLang="es-MX" sz="1600" b="0" i="0" u="none" strike="noStrike" cap="none" normalizeH="0" baseline="0" dirty="0">
                <a:ln>
                  <a:noFill/>
                </a:ln>
                <a:solidFill>
                  <a:srgbClr val="000000"/>
                </a:solidFill>
                <a:effectLst/>
                <a:latin typeface="Gill Sans MT" panose="020B0502020104020203" pitchFamily="34" charset="77"/>
                <a:cs typeface="Gill Sans" panose="020B0502020104020203" pitchFamily="34" charset="-79"/>
              </a:rPr>
              <a:t>Presupuestos</a:t>
            </a:r>
            <a:endParaRPr kumimoji="0" lang="es-ES_tradnl" altLang="es-MX" sz="1200" b="0" i="0" u="none" strike="noStrike" cap="none" normalizeH="0" baseline="0" dirty="0">
              <a:ln>
                <a:noFill/>
              </a:ln>
              <a:solidFill>
                <a:schemeClr val="tx1"/>
              </a:solidFill>
              <a:effectLst/>
              <a:latin typeface="Gill Sans MT" panose="020B0502020104020203" pitchFamily="34" charset="77"/>
            </a:endParaRP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Formatos administrativos, plantillas de presupuestos e informes financieros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Integración al Manual</a:t>
            </a:r>
          </a:p>
        </p:txBody>
      </p:sp>
    </p:spTree>
    <p:extLst>
      <p:ext uri="{BB962C8B-B14F-4D97-AF65-F5344CB8AC3E}">
        <p14:creationId xmlns:p14="http://schemas.microsoft.com/office/powerpoint/2010/main" val="39943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8CF99DF-ACE8-674C-A11C-C9DE267B1B97}"/>
              </a:ext>
            </a:extLst>
          </p:cNvPr>
          <p:cNvSpPr>
            <a:spLocks noGrp="1"/>
          </p:cNvSpPr>
          <p:nvPr>
            <p:ph idx="1"/>
          </p:nvPr>
        </p:nvSpPr>
        <p:spPr/>
        <p:txBody>
          <a:bodyPr>
            <a:normAutofit/>
          </a:bodyPr>
          <a:lstStyle/>
          <a:p>
            <a:pPr marL="0" indent="0">
              <a:buNone/>
            </a:pPr>
            <a:r>
              <a:rPr lang="es-MX" i="1" dirty="0"/>
              <a:t>Primera media hora de sesión:</a:t>
            </a:r>
          </a:p>
          <a:p>
            <a:r>
              <a:rPr lang="es-MX" dirty="0"/>
              <a:t>Revisaremos el plan de trabajo para el fortalecimiento institucional de la estrategia financiera.</a:t>
            </a:r>
          </a:p>
          <a:p>
            <a:r>
              <a:rPr lang="es-MX" dirty="0"/>
              <a:t>Administración financiera</a:t>
            </a:r>
          </a:p>
          <a:p>
            <a:r>
              <a:rPr lang="es-MX" dirty="0"/>
              <a:t>Presupuestos</a:t>
            </a:r>
          </a:p>
          <a:p>
            <a:pPr marL="0" indent="0">
              <a:buNone/>
            </a:pPr>
            <a:r>
              <a:rPr lang="es-MX" i="1" dirty="0"/>
              <a:t>Segunda hora de sesión:</a:t>
            </a:r>
          </a:p>
          <a:p>
            <a:r>
              <a:rPr lang="es-MX" dirty="0"/>
              <a:t>Formulación de la administración financiera en la OSC y de los presupuestos.</a:t>
            </a:r>
          </a:p>
          <a:p>
            <a:r>
              <a:rPr lang="es-MX" dirty="0"/>
              <a:t>Integración de documentos para el seguimiento financiero.</a:t>
            </a:r>
          </a:p>
          <a:p>
            <a:r>
              <a:rPr lang="es-MX" dirty="0"/>
              <a:t>Avances y compromisos.</a:t>
            </a:r>
          </a:p>
        </p:txBody>
      </p:sp>
      <p:sp>
        <p:nvSpPr>
          <p:cNvPr id="3" name="Marcador de fecha 2">
            <a:extLst>
              <a:ext uri="{FF2B5EF4-FFF2-40B4-BE49-F238E27FC236}">
                <a16:creationId xmlns:a16="http://schemas.microsoft.com/office/drawing/2014/main" id="{5356015B-7802-A046-88BC-03E367E9AD9A}"/>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99D910C5-2484-DF4C-A1F3-0D03BBED45E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005E9118-6462-ED49-909E-B2D71FF30D0A}"/>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6" name="Título 5">
            <a:extLst>
              <a:ext uri="{FF2B5EF4-FFF2-40B4-BE49-F238E27FC236}">
                <a16:creationId xmlns:a16="http://schemas.microsoft.com/office/drawing/2014/main" id="{826C2339-80CA-C84D-93E8-05057433D50D}"/>
              </a:ext>
            </a:extLst>
          </p:cNvPr>
          <p:cNvSpPr>
            <a:spLocks noGrp="1"/>
          </p:cNvSpPr>
          <p:nvPr>
            <p:ph type="title"/>
          </p:nvPr>
        </p:nvSpPr>
        <p:spPr>
          <a:xfrm>
            <a:off x="686104" y="848380"/>
            <a:ext cx="7772400" cy="523220"/>
          </a:xfrm>
        </p:spPr>
        <p:txBody>
          <a:bodyPr/>
          <a:lstStyle/>
          <a:p>
            <a:r>
              <a:rPr lang="es-MX" dirty="0"/>
              <a:t>Estructura de la sesión</a:t>
            </a:r>
          </a:p>
        </p:txBody>
      </p:sp>
    </p:spTree>
    <p:extLst>
      <p:ext uri="{BB962C8B-B14F-4D97-AF65-F5344CB8AC3E}">
        <p14:creationId xmlns:p14="http://schemas.microsoft.com/office/powerpoint/2010/main" val="29191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F8C5E5F-3401-804B-90D2-6DA31BA54EC6}"/>
              </a:ext>
            </a:extLst>
          </p:cNvPr>
          <p:cNvSpPr>
            <a:spLocks noGrp="1"/>
          </p:cNvSpPr>
          <p:nvPr>
            <p:ph idx="1"/>
          </p:nvPr>
        </p:nvSpPr>
        <p:spPr/>
        <p:txBody>
          <a:bodyPr>
            <a:normAutofit/>
          </a:bodyPr>
          <a:lstStyle/>
          <a:p>
            <a:pPr marL="0" indent="0">
              <a:buNone/>
            </a:pPr>
            <a:endParaRPr lang="es-MX" dirty="0"/>
          </a:p>
          <a:p>
            <a:pPr marL="0" indent="0" algn="just">
              <a:buNone/>
            </a:pPr>
            <a:r>
              <a:rPr lang="es-MX" dirty="0"/>
              <a:t>Antes de comenzar a hablar directamente del presupuesto es importante contextualizar la importancia de la administración financiera dentro de las Organizaciones de la Sociedad Civil, por definición, la </a:t>
            </a:r>
            <a:r>
              <a:rPr lang="es-MX" b="1" dirty="0"/>
              <a:t>Administración Financiera</a:t>
            </a:r>
            <a:r>
              <a:rPr lang="es-MX" dirty="0"/>
              <a:t>, consiste en la planificación de los recursos económicos, cuida los recursos de la Organización, para definir y determinar cuáles son las fuentes de dinero más convenientes, para que dichos recursos sean aplicados en forma óptima, y así poder asumir todos los compromisos económicos de corto, mediano y largo plazo; expresos y latentes, que se presenten, reduciendo riesgos la eficiencia de los recursos y la satisfacción de los involucrados. </a:t>
            </a:r>
          </a:p>
          <a:p>
            <a:pPr marL="0" indent="0">
              <a:buNone/>
            </a:pPr>
            <a:endParaRPr lang="es-MX" dirty="0"/>
          </a:p>
        </p:txBody>
      </p:sp>
      <p:sp>
        <p:nvSpPr>
          <p:cNvPr id="3" name="Marcador de fecha 2">
            <a:extLst>
              <a:ext uri="{FF2B5EF4-FFF2-40B4-BE49-F238E27FC236}">
                <a16:creationId xmlns:a16="http://schemas.microsoft.com/office/drawing/2014/main" id="{15229753-2D7A-8A49-A18D-6DB6FB825475}"/>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F6051DC0-2AFA-0A4A-8B1C-CBE99C1176DC}"/>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8230E5AC-B0CF-724A-AC5E-32C277C31985}"/>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6" name="Título 5">
            <a:extLst>
              <a:ext uri="{FF2B5EF4-FFF2-40B4-BE49-F238E27FC236}">
                <a16:creationId xmlns:a16="http://schemas.microsoft.com/office/drawing/2014/main" id="{48EC6C69-03AF-1E4D-A8FB-5B113ADA2D7D}"/>
              </a:ext>
            </a:extLst>
          </p:cNvPr>
          <p:cNvSpPr>
            <a:spLocks noGrp="1"/>
          </p:cNvSpPr>
          <p:nvPr>
            <p:ph type="title"/>
          </p:nvPr>
        </p:nvSpPr>
        <p:spPr>
          <a:xfrm>
            <a:off x="686104" y="417493"/>
            <a:ext cx="7772400" cy="954107"/>
          </a:xfrm>
        </p:spPr>
        <p:txBody>
          <a:bodyPr/>
          <a:lstStyle/>
          <a:p>
            <a:r>
              <a:rPr lang="es-MX" dirty="0"/>
              <a:t>IMPORTANCIA DEL PRESUPUESTO EN LA ADMINISTRACIÓN FINANCIERA</a:t>
            </a:r>
          </a:p>
        </p:txBody>
      </p:sp>
    </p:spTree>
    <p:extLst>
      <p:ext uri="{BB962C8B-B14F-4D97-AF65-F5344CB8AC3E}">
        <p14:creationId xmlns:p14="http://schemas.microsoft.com/office/powerpoint/2010/main" val="420478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617A7C2-386D-8C48-98A6-B7F46E571115}"/>
              </a:ext>
            </a:extLst>
          </p:cNvPr>
          <p:cNvSpPr>
            <a:spLocks noGrp="1"/>
          </p:cNvSpPr>
          <p:nvPr>
            <p:ph idx="1"/>
          </p:nvPr>
        </p:nvSpPr>
        <p:spPr>
          <a:xfrm>
            <a:off x="685800" y="1600200"/>
            <a:ext cx="8001000" cy="4572000"/>
          </a:xfrm>
        </p:spPr>
        <p:txBody>
          <a:bodyPr>
            <a:normAutofit lnSpcReduction="10000"/>
          </a:bodyPr>
          <a:lstStyle/>
          <a:p>
            <a:pPr lvl="0"/>
            <a:endParaRPr lang="es-MX" dirty="0"/>
          </a:p>
          <a:p>
            <a:pPr lvl="0"/>
            <a:r>
              <a:rPr lang="es-MX" dirty="0"/>
              <a:t>Determinar la viabilidad de las fuentes de dinero (operacionales y de financiación)</a:t>
            </a:r>
          </a:p>
          <a:p>
            <a:pPr lvl="0"/>
            <a:r>
              <a:rPr lang="es-MX" dirty="0"/>
              <a:t>Analizar oportunidades financieras</a:t>
            </a:r>
          </a:p>
          <a:p>
            <a:pPr lvl="0"/>
            <a:r>
              <a:rPr lang="es-MX" dirty="0"/>
              <a:t>Presupuestar y proyectar</a:t>
            </a:r>
          </a:p>
          <a:p>
            <a:pPr lvl="0"/>
            <a:r>
              <a:rPr lang="es-MX" dirty="0"/>
              <a:t>Controlar los recursos económicos</a:t>
            </a:r>
          </a:p>
          <a:p>
            <a:pPr lvl="0"/>
            <a:r>
              <a:rPr lang="es-MX" dirty="0"/>
              <a:t>Gestionar impuestos</a:t>
            </a:r>
          </a:p>
          <a:p>
            <a:pPr lvl="0"/>
            <a:r>
              <a:rPr lang="es-MX" dirty="0"/>
              <a:t>Maximizar utilidades</a:t>
            </a:r>
          </a:p>
          <a:p>
            <a:pPr marL="0" lvl="0" indent="0">
              <a:buNone/>
            </a:pPr>
            <a:endParaRPr lang="es-MX" dirty="0"/>
          </a:p>
          <a:p>
            <a:pPr marL="0" indent="0">
              <a:buNone/>
            </a:pPr>
            <a:r>
              <a:rPr lang="es-MX" dirty="0"/>
              <a:t>Todas estas funciones deben desarrollarse en aras de garantizar la permanencia y el crecimiento de la organización.</a:t>
            </a:r>
          </a:p>
          <a:p>
            <a:endParaRPr lang="es-MX" dirty="0"/>
          </a:p>
        </p:txBody>
      </p:sp>
      <p:sp>
        <p:nvSpPr>
          <p:cNvPr id="3" name="Marcador de fecha 2">
            <a:extLst>
              <a:ext uri="{FF2B5EF4-FFF2-40B4-BE49-F238E27FC236}">
                <a16:creationId xmlns:a16="http://schemas.microsoft.com/office/drawing/2014/main" id="{90434351-8F3C-D046-9B30-A9AD7EFF3BB2}"/>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8EFC7D48-D535-B943-A776-80013C16EE9D}"/>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99DB0DA5-B5FF-8941-A790-42006D499ECA}"/>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6" name="Título 5">
            <a:extLst>
              <a:ext uri="{FF2B5EF4-FFF2-40B4-BE49-F238E27FC236}">
                <a16:creationId xmlns:a16="http://schemas.microsoft.com/office/drawing/2014/main" id="{D052F95F-4F23-AA4B-9DA5-21D3E21147C7}"/>
              </a:ext>
            </a:extLst>
          </p:cNvPr>
          <p:cNvSpPr>
            <a:spLocks noGrp="1"/>
          </p:cNvSpPr>
          <p:nvPr>
            <p:ph type="title"/>
          </p:nvPr>
        </p:nvSpPr>
        <p:spPr>
          <a:xfrm>
            <a:off x="686104" y="417493"/>
            <a:ext cx="7772400" cy="954107"/>
          </a:xfrm>
        </p:spPr>
        <p:txBody>
          <a:bodyPr/>
          <a:lstStyle/>
          <a:p>
            <a:r>
              <a:rPr lang="es-MX" dirty="0"/>
              <a:t>FUNCIONES Y OBJETIVOS DE LA ADMINISTRACIÓN FINANCIERA</a:t>
            </a:r>
          </a:p>
        </p:txBody>
      </p:sp>
    </p:spTree>
    <p:extLst>
      <p:ext uri="{BB962C8B-B14F-4D97-AF65-F5344CB8AC3E}">
        <p14:creationId xmlns:p14="http://schemas.microsoft.com/office/powerpoint/2010/main" val="154450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428B9CC-D437-7F40-A303-DC512C3D818A}"/>
              </a:ext>
            </a:extLst>
          </p:cNvPr>
          <p:cNvSpPr>
            <a:spLocks noGrp="1"/>
          </p:cNvSpPr>
          <p:nvPr>
            <p:ph idx="1"/>
          </p:nvPr>
        </p:nvSpPr>
        <p:spPr/>
        <p:txBody>
          <a:bodyPr/>
          <a:lstStyle/>
          <a:p>
            <a:pPr marL="0" indent="0" algn="just">
              <a:buNone/>
            </a:pPr>
            <a:r>
              <a:rPr lang="es-MX" b="1" dirty="0"/>
              <a:t>La herramienta clave para la administración financiera es el Presupuesto: </a:t>
            </a:r>
            <a:r>
              <a:rPr lang="es-MX" dirty="0"/>
              <a:t>Documento en el que se definen las fuentes y aplicaciones de los recursos económicos, por lo que se divide en presupuesto de ingresos y presupuesto de egresos.</a:t>
            </a:r>
          </a:p>
          <a:p>
            <a:pPr marL="0" indent="0">
              <a:buNone/>
            </a:pPr>
            <a:r>
              <a:rPr lang="es-MX" dirty="0">
                <a:solidFill>
                  <a:schemeClr val="accent3">
                    <a:lumMod val="75000"/>
                  </a:schemeClr>
                </a:solidFill>
              </a:rPr>
              <a:t>Un presupuesto es el cálculo que se realiza con anticipación tanto de los ingresos como de los gastos de una empresa, una organización, una entidad pública, un estado, o simplemente de la economía familiar, que tiene por misión determinar a grandes rasgos el nivel de erogaciones que se podrán realizar, teniendo en cuenta:</a:t>
            </a:r>
          </a:p>
          <a:p>
            <a:pPr>
              <a:buFont typeface="Arial" panose="020B0604020202020204" pitchFamily="34" charset="0"/>
              <a:buChar char="•"/>
            </a:pPr>
            <a:r>
              <a:rPr lang="es-MX" dirty="0">
                <a:solidFill>
                  <a:schemeClr val="accent3">
                    <a:lumMod val="75000"/>
                  </a:schemeClr>
                </a:solidFill>
              </a:rPr>
              <a:t>Los ingresos </a:t>
            </a:r>
          </a:p>
          <a:p>
            <a:pPr>
              <a:buFont typeface="Arial" panose="020B0604020202020204" pitchFamily="34" charset="0"/>
              <a:buChar char="•"/>
            </a:pPr>
            <a:r>
              <a:rPr lang="es-MX" dirty="0">
                <a:solidFill>
                  <a:schemeClr val="accent3">
                    <a:lumMod val="75000"/>
                  </a:schemeClr>
                </a:solidFill>
              </a:rPr>
              <a:t>los egresos </a:t>
            </a:r>
          </a:p>
          <a:p>
            <a:pPr marL="0" indent="0">
              <a:buNone/>
            </a:pPr>
            <a:endParaRPr lang="es-MX" dirty="0"/>
          </a:p>
        </p:txBody>
      </p:sp>
      <p:sp>
        <p:nvSpPr>
          <p:cNvPr id="3" name="Marcador de fecha 2">
            <a:extLst>
              <a:ext uri="{FF2B5EF4-FFF2-40B4-BE49-F238E27FC236}">
                <a16:creationId xmlns:a16="http://schemas.microsoft.com/office/drawing/2014/main" id="{1A2D8A65-7790-7145-99CB-2EB0C8231911}"/>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909985B4-A652-8742-944A-C07514F2677E}"/>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34B58EB0-3D6B-054B-AB21-A1DE6988D199}"/>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6" name="Título 5">
            <a:extLst>
              <a:ext uri="{FF2B5EF4-FFF2-40B4-BE49-F238E27FC236}">
                <a16:creationId xmlns:a16="http://schemas.microsoft.com/office/drawing/2014/main" id="{C0B0B66D-8301-924B-A306-7169CCBF02E0}"/>
              </a:ext>
            </a:extLst>
          </p:cNvPr>
          <p:cNvSpPr>
            <a:spLocks noGrp="1"/>
          </p:cNvSpPr>
          <p:nvPr>
            <p:ph type="title"/>
          </p:nvPr>
        </p:nvSpPr>
        <p:spPr>
          <a:xfrm>
            <a:off x="686104" y="848380"/>
            <a:ext cx="7772400" cy="523220"/>
          </a:xfrm>
        </p:spPr>
        <p:txBody>
          <a:bodyPr/>
          <a:lstStyle/>
          <a:p>
            <a:r>
              <a:rPr lang="es-MX" dirty="0"/>
              <a:t>Presupuesto, Integración y Participantes</a:t>
            </a:r>
          </a:p>
        </p:txBody>
      </p:sp>
    </p:spTree>
    <p:extLst>
      <p:ext uri="{BB962C8B-B14F-4D97-AF65-F5344CB8AC3E}">
        <p14:creationId xmlns:p14="http://schemas.microsoft.com/office/powerpoint/2010/main" val="401168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47F5D18-BB0E-4144-9744-697B3CBDF9A6}"/>
              </a:ext>
            </a:extLst>
          </p:cNvPr>
          <p:cNvSpPr>
            <a:spLocks noGrp="1"/>
          </p:cNvSpPr>
          <p:nvPr>
            <p:ph idx="1"/>
          </p:nvPr>
        </p:nvSpPr>
        <p:spPr/>
        <p:txBody>
          <a:bodyPr/>
          <a:lstStyle/>
          <a:p>
            <a:pPr algn="just"/>
            <a:r>
              <a:rPr lang="es-MX" dirty="0"/>
              <a:t>El presupuesto como factor de planificación y control expresado en términos económicos financieros dentro del marco de un plan estratégico es capaz de ser un instrumento o herramienta que promueve la integración en las diferentes áreas que componen a la organización. Se manifiesta expresado por medio de programas establecidos para su cumplimiento en términos de una estructura claramente definida para este proceso.</a:t>
            </a:r>
          </a:p>
          <a:p>
            <a:pPr algn="just"/>
            <a:r>
              <a:rPr lang="es-MX" dirty="0"/>
              <a:t>El presupuesto representa la última etapa, es decir la de evaluación y control expresada en términos cuantificables (económico – financieros) de las diversas áreas o unidades de la organización como parte de sus planes de acción a corto plazo (generalmente 1 año) todo esto enmarcado dentro del plan estratégico adaptado inicialmente por la empresa y determinando por la alta dirección.</a:t>
            </a:r>
          </a:p>
          <a:p>
            <a:endParaRPr lang="es-MX" dirty="0"/>
          </a:p>
        </p:txBody>
      </p:sp>
      <p:sp>
        <p:nvSpPr>
          <p:cNvPr id="3" name="Marcador de fecha 2">
            <a:extLst>
              <a:ext uri="{FF2B5EF4-FFF2-40B4-BE49-F238E27FC236}">
                <a16:creationId xmlns:a16="http://schemas.microsoft.com/office/drawing/2014/main" id="{487AFB4D-D705-5F48-BED6-0A3F665DEFCC}"/>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31663907-F7D2-CE4D-A40F-F20097F5D797}"/>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F3281165-7C1D-5F45-A5AC-B16EC2C94129}"/>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6" name="Título 5">
            <a:extLst>
              <a:ext uri="{FF2B5EF4-FFF2-40B4-BE49-F238E27FC236}">
                <a16:creationId xmlns:a16="http://schemas.microsoft.com/office/drawing/2014/main" id="{19EE3895-AF56-2D43-BEF8-B091AD90B143}"/>
              </a:ext>
            </a:extLst>
          </p:cNvPr>
          <p:cNvSpPr>
            <a:spLocks noGrp="1"/>
          </p:cNvSpPr>
          <p:nvPr>
            <p:ph type="title"/>
          </p:nvPr>
        </p:nvSpPr>
        <p:spPr>
          <a:xfrm>
            <a:off x="686104" y="417493"/>
            <a:ext cx="7772400" cy="954107"/>
          </a:xfrm>
        </p:spPr>
        <p:txBody>
          <a:bodyPr/>
          <a:lstStyle/>
          <a:p>
            <a:r>
              <a:rPr lang="es-MX" dirty="0">
                <a:solidFill>
                  <a:srgbClr val="C00000"/>
                </a:solidFill>
              </a:rPr>
              <a:t>EL PRESUPUESTO COMO HERRAMIENTA DENTRO DE LA ESTRATEGIA FINANCIERA</a:t>
            </a:r>
          </a:p>
        </p:txBody>
      </p:sp>
    </p:spTree>
    <p:extLst>
      <p:ext uri="{BB962C8B-B14F-4D97-AF65-F5344CB8AC3E}">
        <p14:creationId xmlns:p14="http://schemas.microsoft.com/office/powerpoint/2010/main" val="215364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6AD9EFC-9642-654B-9CAE-B003C0BF213A}"/>
              </a:ext>
            </a:extLst>
          </p:cNvPr>
          <p:cNvSpPr>
            <a:spLocks noGrp="1"/>
          </p:cNvSpPr>
          <p:nvPr>
            <p:ph idx="1"/>
          </p:nvPr>
        </p:nvSpPr>
        <p:spPr/>
        <p:txBody>
          <a:bodyPr/>
          <a:lstStyle/>
          <a:p>
            <a:pPr marL="0" indent="0">
              <a:buNone/>
            </a:pPr>
            <a:endParaRPr lang="es-MX" dirty="0">
              <a:solidFill>
                <a:schemeClr val="accent3">
                  <a:lumMod val="75000"/>
                </a:schemeClr>
              </a:solidFill>
            </a:endParaRPr>
          </a:p>
          <a:p>
            <a:pPr marL="0" indent="0">
              <a:buNone/>
            </a:pPr>
            <a:r>
              <a:rPr lang="es-MX" dirty="0">
                <a:solidFill>
                  <a:schemeClr val="accent3">
                    <a:lumMod val="75000"/>
                  </a:schemeClr>
                </a:solidFill>
              </a:rPr>
              <a:t>Es importante tomar ciertos elementos que determinan la realización de los planes anuales tales como:</a:t>
            </a:r>
          </a:p>
          <a:p>
            <a:pPr>
              <a:buFont typeface="Arial" panose="020B0604020202020204" pitchFamily="34" charset="0"/>
              <a:buChar char="•"/>
            </a:pPr>
            <a:r>
              <a:rPr lang="es-MX" dirty="0">
                <a:solidFill>
                  <a:schemeClr val="accent3">
                    <a:lumMod val="75000"/>
                  </a:schemeClr>
                </a:solidFill>
              </a:rPr>
              <a:t> Proyectos sociales</a:t>
            </a:r>
          </a:p>
          <a:p>
            <a:pPr lvl="0">
              <a:buFont typeface="Arial" panose="020B0604020202020204" pitchFamily="34" charset="0"/>
              <a:buChar char="•"/>
            </a:pPr>
            <a:r>
              <a:rPr lang="es-MX" dirty="0">
                <a:solidFill>
                  <a:schemeClr val="accent3">
                    <a:lumMod val="75000"/>
                  </a:schemeClr>
                </a:solidFill>
              </a:rPr>
              <a:t>Funciones administrativas</a:t>
            </a:r>
          </a:p>
          <a:p>
            <a:pPr lvl="0">
              <a:buFont typeface="Arial" panose="020B0604020202020204" pitchFamily="34" charset="0"/>
              <a:buChar char="•"/>
            </a:pPr>
            <a:r>
              <a:rPr lang="es-MX" dirty="0">
                <a:solidFill>
                  <a:schemeClr val="accent3">
                    <a:lumMod val="75000"/>
                  </a:schemeClr>
                </a:solidFill>
              </a:rPr>
              <a:t>Todos los recursos tangibles </a:t>
            </a:r>
          </a:p>
          <a:p>
            <a:pPr lvl="0">
              <a:buFont typeface="Arial" panose="020B0604020202020204" pitchFamily="34" charset="0"/>
              <a:buChar char="•"/>
            </a:pPr>
            <a:r>
              <a:rPr lang="es-MX" dirty="0">
                <a:solidFill>
                  <a:schemeClr val="accent3">
                    <a:lumMod val="75000"/>
                  </a:schemeClr>
                </a:solidFill>
              </a:rPr>
              <a:t>Y los colaboradores que llevan a cabo cada una de las actividades. </a:t>
            </a:r>
          </a:p>
          <a:p>
            <a:pPr marL="0" indent="0">
              <a:buNone/>
            </a:pPr>
            <a:endParaRPr lang="es-MX" dirty="0"/>
          </a:p>
        </p:txBody>
      </p:sp>
      <p:sp>
        <p:nvSpPr>
          <p:cNvPr id="3" name="Marcador de fecha 2">
            <a:extLst>
              <a:ext uri="{FF2B5EF4-FFF2-40B4-BE49-F238E27FC236}">
                <a16:creationId xmlns:a16="http://schemas.microsoft.com/office/drawing/2014/main" id="{15398095-083E-754C-B75F-24AB267A3DB4}"/>
              </a:ext>
            </a:extLst>
          </p:cNvPr>
          <p:cNvSpPr>
            <a:spLocks noGrp="1"/>
          </p:cNvSpPr>
          <p:nvPr>
            <p:ph type="dt" sz="half" idx="2"/>
          </p:nvPr>
        </p:nvSpPr>
        <p:spPr/>
        <p:txBody>
          <a:bodyPr/>
          <a:lstStyle/>
          <a:p>
            <a:fld id="{414FB1AD-D69E-B741-965A-0BAE826C2FA6}" type="datetime1">
              <a:rPr lang="en-US" smtClean="0"/>
              <a:pPr/>
              <a:t>7/30/20</a:t>
            </a:fld>
            <a:endParaRPr lang="en-US"/>
          </a:p>
        </p:txBody>
      </p:sp>
      <p:sp>
        <p:nvSpPr>
          <p:cNvPr id="4" name="Marcador de pie de página 3">
            <a:extLst>
              <a:ext uri="{FF2B5EF4-FFF2-40B4-BE49-F238E27FC236}">
                <a16:creationId xmlns:a16="http://schemas.microsoft.com/office/drawing/2014/main" id="{6495AFDE-DDA7-2542-B8E5-E7F9CF6AA282}"/>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613A1152-4017-1643-98FA-5C62002C3CBE}"/>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6" name="Título 5">
            <a:extLst>
              <a:ext uri="{FF2B5EF4-FFF2-40B4-BE49-F238E27FC236}">
                <a16:creationId xmlns:a16="http://schemas.microsoft.com/office/drawing/2014/main" id="{3D435482-B8C8-C74F-8CB4-670C83AF00A7}"/>
              </a:ext>
            </a:extLst>
          </p:cNvPr>
          <p:cNvSpPr>
            <a:spLocks noGrp="1"/>
          </p:cNvSpPr>
          <p:nvPr>
            <p:ph type="title"/>
          </p:nvPr>
        </p:nvSpPr>
        <p:spPr>
          <a:xfrm>
            <a:off x="686104" y="848380"/>
            <a:ext cx="7772400" cy="523220"/>
          </a:xfrm>
        </p:spPr>
        <p:txBody>
          <a:bodyPr/>
          <a:lstStyle/>
          <a:p>
            <a:r>
              <a:rPr lang="es-MX" dirty="0"/>
              <a:t>Presupuesto, Integración y Participantes</a:t>
            </a:r>
          </a:p>
        </p:txBody>
      </p:sp>
    </p:spTree>
    <p:extLst>
      <p:ext uri="{BB962C8B-B14F-4D97-AF65-F5344CB8AC3E}">
        <p14:creationId xmlns:p14="http://schemas.microsoft.com/office/powerpoint/2010/main" val="3373025349"/>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1425</Words>
  <Application>Microsoft Macintosh PowerPoint</Application>
  <PresentationFormat>Presentación en pantalla (4:3)</PresentationFormat>
  <Paragraphs>141</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Gill Sans MT</vt:lpstr>
      <vt:lpstr>4.3-Template_12.7.2016</vt:lpstr>
      <vt:lpstr>PAQUETE DE SOLUCIÓN DE ESTRATEGIA FINANCIERA</vt:lpstr>
      <vt:lpstr>Administración financiera y presupuestos        </vt:lpstr>
      <vt:lpstr>Presentación de PowerPoint</vt:lpstr>
      <vt:lpstr>Estructura de la sesión</vt:lpstr>
      <vt:lpstr>IMPORTANCIA DEL PRESUPUESTO EN LA ADMINISTRACIÓN FINANCIERA</vt:lpstr>
      <vt:lpstr>FUNCIONES Y OBJETIVOS DE LA ADMINISTRACIÓN FINANCIERA</vt:lpstr>
      <vt:lpstr>Presupuesto, Integración y Participantes</vt:lpstr>
      <vt:lpstr>EL PRESUPUESTO COMO HERRAMIENTA DENTRO DE LA ESTRATEGIA FINANCIERA</vt:lpstr>
      <vt:lpstr>Presupuesto, Integración y Participantes</vt:lpstr>
      <vt:lpstr>Pasos para elaborar un Presupuesto</vt:lpstr>
      <vt:lpstr>Pasos para elaborar un Presupuesto</vt:lpstr>
      <vt:lpstr>Control presupuestal</vt:lpstr>
      <vt:lpstr>Control presupuestal</vt:lpstr>
      <vt:lpstr>Ciclo presupuestario</vt:lpstr>
      <vt:lpstr>Importancia del presupuesto </vt:lpstr>
      <vt:lpstr>Propuesta de los formatos administrativos y plantilla financiera</vt:lpstr>
      <vt:lpstr>Estrcutura del Manual de procedimientos administrativos y financieros Red Mesa de Mujeres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PAQUETE DE SOLUCIÓN DE ESTRATEGIA FINANCIERA</dc:title>
  <dc:creator>Sergio Villanueva</dc:creator>
  <cp:lastModifiedBy>Sergio Villanueva</cp:lastModifiedBy>
  <cp:revision>2</cp:revision>
  <dcterms:created xsi:type="dcterms:W3CDTF">2020-07-30T14:37:14Z</dcterms:created>
  <dcterms:modified xsi:type="dcterms:W3CDTF">2020-07-30T14:45:00Z</dcterms:modified>
</cp:coreProperties>
</file>