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1" r:id="rId2"/>
    <p:sldId id="328" r:id="rId3"/>
    <p:sldId id="346" r:id="rId4"/>
    <p:sldId id="369" r:id="rId5"/>
    <p:sldId id="375" r:id="rId6"/>
    <p:sldId id="376" r:id="rId7"/>
    <p:sldId id="377" r:id="rId8"/>
    <p:sldId id="371" r:id="rId9"/>
    <p:sldId id="374" r:id="rId10"/>
    <p:sldId id="378" r:id="rId11"/>
    <p:sldId id="3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6C6463"/>
    <a:srgbClr val="BA0C2F"/>
    <a:srgbClr val="E7E7E5"/>
    <a:srgbClr val="635C5B"/>
    <a:srgbClr val="D9D7D3"/>
    <a:srgbClr val="CFCDC9"/>
    <a:srgbClr val="FFFFFF"/>
    <a:srgbClr val="651D32"/>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62" autoAdjust="0"/>
    <p:restoredTop sz="95796" autoAdjust="0"/>
  </p:normalViewPr>
  <p:slideViewPr>
    <p:cSldViewPr snapToObjects="1">
      <p:cViewPr varScale="1">
        <p:scale>
          <a:sx n="106" d="100"/>
          <a:sy n="106" d="100"/>
        </p:scale>
        <p:origin x="97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C2BCE-EF9E-7648-B8A9-15AFFBC69FA0}" type="doc">
      <dgm:prSet loTypeId="urn:microsoft.com/office/officeart/2005/8/layout/pyramid2" loCatId="" qsTypeId="urn:microsoft.com/office/officeart/2005/8/quickstyle/simple1" qsCatId="simple" csTypeId="urn:microsoft.com/office/officeart/2005/8/colors/accent1_2" csCatId="accent1" phldr="1"/>
      <dgm:spPr/>
    </dgm:pt>
    <dgm:pt modelId="{9DC6B274-3543-8B45-9A00-DF59CFE7B7A0}">
      <dgm:prSet phldrT="[Texto]"/>
      <dgm:spPr/>
      <dgm:t>
        <a:bodyPr/>
        <a:lstStyle/>
        <a:p>
          <a:r>
            <a:rPr lang="es-MX" dirty="0"/>
            <a:t>Administrador(a)</a:t>
          </a:r>
        </a:p>
      </dgm:t>
    </dgm:pt>
    <dgm:pt modelId="{549B5923-F980-4A47-81A5-1CCBB656E705}" type="parTrans" cxnId="{6E24C2DE-6DBB-AC47-81DC-350CE2658A06}">
      <dgm:prSet/>
      <dgm:spPr/>
      <dgm:t>
        <a:bodyPr/>
        <a:lstStyle/>
        <a:p>
          <a:endParaRPr lang="es-MX"/>
        </a:p>
      </dgm:t>
    </dgm:pt>
    <dgm:pt modelId="{B05AF32E-6F98-F747-95D0-D5E3A362DD67}" type="sibTrans" cxnId="{6E24C2DE-6DBB-AC47-81DC-350CE2658A06}">
      <dgm:prSet/>
      <dgm:spPr/>
      <dgm:t>
        <a:bodyPr/>
        <a:lstStyle/>
        <a:p>
          <a:endParaRPr lang="es-MX"/>
        </a:p>
      </dgm:t>
    </dgm:pt>
    <dgm:pt modelId="{2CC30D4F-1006-A745-A458-F53214823A15}">
      <dgm:prSet phldrT="[Texto]"/>
      <dgm:spPr/>
      <dgm:t>
        <a:bodyPr/>
        <a:lstStyle/>
        <a:p>
          <a:r>
            <a:rPr lang="es-MX" dirty="0"/>
            <a:t>Gestión y operación</a:t>
          </a:r>
        </a:p>
      </dgm:t>
    </dgm:pt>
    <dgm:pt modelId="{2A938879-D94B-734C-A027-26BB27A8EB91}" type="parTrans" cxnId="{9FE58086-20F2-F14C-A747-C89421B57C7A}">
      <dgm:prSet/>
      <dgm:spPr/>
      <dgm:t>
        <a:bodyPr/>
        <a:lstStyle/>
        <a:p>
          <a:endParaRPr lang="es-MX"/>
        </a:p>
      </dgm:t>
    </dgm:pt>
    <dgm:pt modelId="{58A6B35E-23D6-F442-82EA-F16E517601E1}" type="sibTrans" cxnId="{9FE58086-20F2-F14C-A747-C89421B57C7A}">
      <dgm:prSet/>
      <dgm:spPr/>
      <dgm:t>
        <a:bodyPr/>
        <a:lstStyle/>
        <a:p>
          <a:endParaRPr lang="es-MX"/>
        </a:p>
      </dgm:t>
    </dgm:pt>
    <dgm:pt modelId="{EE6DB929-8A3C-5847-B97F-A107684C332C}">
      <dgm:prSet phldrT="[Texto]"/>
      <dgm:spPr/>
      <dgm:t>
        <a:bodyPr/>
        <a:lstStyle/>
        <a:p>
          <a:r>
            <a:rPr lang="es-MX" dirty="0"/>
            <a:t>Consulta </a:t>
          </a:r>
        </a:p>
      </dgm:t>
    </dgm:pt>
    <dgm:pt modelId="{DFB9A7B2-B595-954E-8243-B2ED44B778B2}" type="parTrans" cxnId="{B29D926C-769A-A941-9DE4-7DA1843CC14C}">
      <dgm:prSet/>
      <dgm:spPr/>
      <dgm:t>
        <a:bodyPr/>
        <a:lstStyle/>
        <a:p>
          <a:endParaRPr lang="es-MX"/>
        </a:p>
      </dgm:t>
    </dgm:pt>
    <dgm:pt modelId="{6E8878B1-1D6E-2B47-9940-DD8172A6CBE1}" type="sibTrans" cxnId="{B29D926C-769A-A941-9DE4-7DA1843CC14C}">
      <dgm:prSet/>
      <dgm:spPr/>
      <dgm:t>
        <a:bodyPr/>
        <a:lstStyle/>
        <a:p>
          <a:endParaRPr lang="es-MX"/>
        </a:p>
      </dgm:t>
    </dgm:pt>
    <dgm:pt modelId="{C53B59BA-762A-C645-8C6E-596D83F9241E}" type="pres">
      <dgm:prSet presAssocID="{1E6C2BCE-EF9E-7648-B8A9-15AFFBC69FA0}" presName="compositeShape" presStyleCnt="0">
        <dgm:presLayoutVars>
          <dgm:dir/>
          <dgm:resizeHandles/>
        </dgm:presLayoutVars>
      </dgm:prSet>
      <dgm:spPr/>
    </dgm:pt>
    <dgm:pt modelId="{69330905-045C-E34A-B0FB-0397B49EF20F}" type="pres">
      <dgm:prSet presAssocID="{1E6C2BCE-EF9E-7648-B8A9-15AFFBC69FA0}" presName="pyramid" presStyleLbl="node1" presStyleIdx="0" presStyleCnt="1"/>
      <dgm:spPr/>
    </dgm:pt>
    <dgm:pt modelId="{651C42D9-B240-D445-9879-25ED2CB198EE}" type="pres">
      <dgm:prSet presAssocID="{1E6C2BCE-EF9E-7648-B8A9-15AFFBC69FA0}" presName="theList" presStyleCnt="0"/>
      <dgm:spPr/>
    </dgm:pt>
    <dgm:pt modelId="{2EB1779E-4008-9847-8A14-B97310FF2181}" type="pres">
      <dgm:prSet presAssocID="{9DC6B274-3543-8B45-9A00-DF59CFE7B7A0}" presName="aNode" presStyleLbl="fgAcc1" presStyleIdx="0" presStyleCnt="3">
        <dgm:presLayoutVars>
          <dgm:bulletEnabled val="1"/>
        </dgm:presLayoutVars>
      </dgm:prSet>
      <dgm:spPr/>
    </dgm:pt>
    <dgm:pt modelId="{F12D6DE2-BFC6-A54E-AB07-CF734AAA489E}" type="pres">
      <dgm:prSet presAssocID="{9DC6B274-3543-8B45-9A00-DF59CFE7B7A0}" presName="aSpace" presStyleCnt="0"/>
      <dgm:spPr/>
    </dgm:pt>
    <dgm:pt modelId="{317B3183-EF89-7143-97C7-4166D27DD138}" type="pres">
      <dgm:prSet presAssocID="{2CC30D4F-1006-A745-A458-F53214823A15}" presName="aNode" presStyleLbl="fgAcc1" presStyleIdx="1" presStyleCnt="3">
        <dgm:presLayoutVars>
          <dgm:bulletEnabled val="1"/>
        </dgm:presLayoutVars>
      </dgm:prSet>
      <dgm:spPr/>
    </dgm:pt>
    <dgm:pt modelId="{D0DBAA98-1F24-134F-BB1E-FC9F029D07C7}" type="pres">
      <dgm:prSet presAssocID="{2CC30D4F-1006-A745-A458-F53214823A15}" presName="aSpace" presStyleCnt="0"/>
      <dgm:spPr/>
    </dgm:pt>
    <dgm:pt modelId="{51EF64C2-ECFE-5842-98B7-DBCDF214A7B3}" type="pres">
      <dgm:prSet presAssocID="{EE6DB929-8A3C-5847-B97F-A107684C332C}" presName="aNode" presStyleLbl="fgAcc1" presStyleIdx="2" presStyleCnt="3">
        <dgm:presLayoutVars>
          <dgm:bulletEnabled val="1"/>
        </dgm:presLayoutVars>
      </dgm:prSet>
      <dgm:spPr/>
    </dgm:pt>
    <dgm:pt modelId="{029A8CE3-6F4E-7B46-B84C-E1FD70A51A46}" type="pres">
      <dgm:prSet presAssocID="{EE6DB929-8A3C-5847-B97F-A107684C332C}" presName="aSpace" presStyleCnt="0"/>
      <dgm:spPr/>
    </dgm:pt>
  </dgm:ptLst>
  <dgm:cxnLst>
    <dgm:cxn modelId="{E4EF4512-6A4E-C143-9B57-E294387BA9DC}" type="presOf" srcId="{EE6DB929-8A3C-5847-B97F-A107684C332C}" destId="{51EF64C2-ECFE-5842-98B7-DBCDF214A7B3}" srcOrd="0" destOrd="0" presId="urn:microsoft.com/office/officeart/2005/8/layout/pyramid2"/>
    <dgm:cxn modelId="{B29D926C-769A-A941-9DE4-7DA1843CC14C}" srcId="{1E6C2BCE-EF9E-7648-B8A9-15AFFBC69FA0}" destId="{EE6DB929-8A3C-5847-B97F-A107684C332C}" srcOrd="2" destOrd="0" parTransId="{DFB9A7B2-B595-954E-8243-B2ED44B778B2}" sibTransId="{6E8878B1-1D6E-2B47-9940-DD8172A6CBE1}"/>
    <dgm:cxn modelId="{9EBF6B75-7435-5E42-A673-8AD8F1F54B2C}" type="presOf" srcId="{1E6C2BCE-EF9E-7648-B8A9-15AFFBC69FA0}" destId="{C53B59BA-762A-C645-8C6E-596D83F9241E}" srcOrd="0" destOrd="0" presId="urn:microsoft.com/office/officeart/2005/8/layout/pyramid2"/>
    <dgm:cxn modelId="{9FE58086-20F2-F14C-A747-C89421B57C7A}" srcId="{1E6C2BCE-EF9E-7648-B8A9-15AFFBC69FA0}" destId="{2CC30D4F-1006-A745-A458-F53214823A15}" srcOrd="1" destOrd="0" parTransId="{2A938879-D94B-734C-A027-26BB27A8EB91}" sibTransId="{58A6B35E-23D6-F442-82EA-F16E517601E1}"/>
    <dgm:cxn modelId="{263AC88E-973A-E64A-880E-C45BB3E33BBD}" type="presOf" srcId="{2CC30D4F-1006-A745-A458-F53214823A15}" destId="{317B3183-EF89-7143-97C7-4166D27DD138}" srcOrd="0" destOrd="0" presId="urn:microsoft.com/office/officeart/2005/8/layout/pyramid2"/>
    <dgm:cxn modelId="{A65E70BF-9505-0F47-B671-2C5AC9F61610}" type="presOf" srcId="{9DC6B274-3543-8B45-9A00-DF59CFE7B7A0}" destId="{2EB1779E-4008-9847-8A14-B97310FF2181}" srcOrd="0" destOrd="0" presId="urn:microsoft.com/office/officeart/2005/8/layout/pyramid2"/>
    <dgm:cxn modelId="{6E24C2DE-6DBB-AC47-81DC-350CE2658A06}" srcId="{1E6C2BCE-EF9E-7648-B8A9-15AFFBC69FA0}" destId="{9DC6B274-3543-8B45-9A00-DF59CFE7B7A0}" srcOrd="0" destOrd="0" parTransId="{549B5923-F980-4A47-81A5-1CCBB656E705}" sibTransId="{B05AF32E-6F98-F747-95D0-D5E3A362DD67}"/>
    <dgm:cxn modelId="{A64AAE8D-D579-9D44-B49F-312902FCF64E}" type="presParOf" srcId="{C53B59BA-762A-C645-8C6E-596D83F9241E}" destId="{69330905-045C-E34A-B0FB-0397B49EF20F}" srcOrd="0" destOrd="0" presId="urn:microsoft.com/office/officeart/2005/8/layout/pyramid2"/>
    <dgm:cxn modelId="{D0C68EA0-447C-BC41-99CD-0992A6EFB1AF}" type="presParOf" srcId="{C53B59BA-762A-C645-8C6E-596D83F9241E}" destId="{651C42D9-B240-D445-9879-25ED2CB198EE}" srcOrd="1" destOrd="0" presId="urn:microsoft.com/office/officeart/2005/8/layout/pyramid2"/>
    <dgm:cxn modelId="{DE8E21BD-FBD2-C540-9127-78EB48A2DFC0}" type="presParOf" srcId="{651C42D9-B240-D445-9879-25ED2CB198EE}" destId="{2EB1779E-4008-9847-8A14-B97310FF2181}" srcOrd="0" destOrd="0" presId="urn:microsoft.com/office/officeart/2005/8/layout/pyramid2"/>
    <dgm:cxn modelId="{E97D58BB-E59A-BF47-A7A6-5496EEE5CAD9}" type="presParOf" srcId="{651C42D9-B240-D445-9879-25ED2CB198EE}" destId="{F12D6DE2-BFC6-A54E-AB07-CF734AAA489E}" srcOrd="1" destOrd="0" presId="urn:microsoft.com/office/officeart/2005/8/layout/pyramid2"/>
    <dgm:cxn modelId="{7EB80D2C-3954-DB47-957A-E726BBEDF100}" type="presParOf" srcId="{651C42D9-B240-D445-9879-25ED2CB198EE}" destId="{317B3183-EF89-7143-97C7-4166D27DD138}" srcOrd="2" destOrd="0" presId="urn:microsoft.com/office/officeart/2005/8/layout/pyramid2"/>
    <dgm:cxn modelId="{9A0147E6-9CE6-6C4B-BB4E-4037F9356345}" type="presParOf" srcId="{651C42D9-B240-D445-9879-25ED2CB198EE}" destId="{D0DBAA98-1F24-134F-BB1E-FC9F029D07C7}" srcOrd="3" destOrd="0" presId="urn:microsoft.com/office/officeart/2005/8/layout/pyramid2"/>
    <dgm:cxn modelId="{E22C7E8A-CA6B-EA4E-AEE9-241B34F36E96}" type="presParOf" srcId="{651C42D9-B240-D445-9879-25ED2CB198EE}" destId="{51EF64C2-ECFE-5842-98B7-DBCDF214A7B3}" srcOrd="4" destOrd="0" presId="urn:microsoft.com/office/officeart/2005/8/layout/pyramid2"/>
    <dgm:cxn modelId="{1F8DC0F7-3BD3-824B-B1B8-AAB7BDAF759B}" type="presParOf" srcId="{651C42D9-B240-D445-9879-25ED2CB198EE}" destId="{029A8CE3-6F4E-7B46-B84C-E1FD70A51A4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B6118-58A9-734C-A4D0-09D116B668EE}" type="doc">
      <dgm:prSet loTypeId="urn:microsoft.com/office/officeart/2005/8/layout/process2" loCatId="" qsTypeId="urn:microsoft.com/office/officeart/2005/8/quickstyle/simple1" qsCatId="simple" csTypeId="urn:microsoft.com/office/officeart/2005/8/colors/accent2_5" csCatId="accent2" phldr="1"/>
      <dgm:spPr/>
    </dgm:pt>
    <dgm:pt modelId="{0CE84C05-B403-1E4A-AD72-067A14293D6E}">
      <dgm:prSet phldrT="[Texto]"/>
      <dgm:spPr/>
      <dgm:t>
        <a:bodyPr/>
        <a:lstStyle/>
        <a:p>
          <a:r>
            <a:rPr lang="es-MX" dirty="0"/>
            <a:t>Registre</a:t>
          </a:r>
        </a:p>
      </dgm:t>
    </dgm:pt>
    <dgm:pt modelId="{591570AC-60C1-5544-B3AB-E4FCB3D03753}" type="parTrans" cxnId="{2422B3BE-88D8-924A-B47A-559A8A045C44}">
      <dgm:prSet/>
      <dgm:spPr/>
      <dgm:t>
        <a:bodyPr/>
        <a:lstStyle/>
        <a:p>
          <a:endParaRPr lang="es-MX"/>
        </a:p>
      </dgm:t>
    </dgm:pt>
    <dgm:pt modelId="{3498BE07-4873-5D46-876B-C32F15B7971F}" type="sibTrans" cxnId="{2422B3BE-88D8-924A-B47A-559A8A045C44}">
      <dgm:prSet/>
      <dgm:spPr/>
      <dgm:t>
        <a:bodyPr/>
        <a:lstStyle/>
        <a:p>
          <a:endParaRPr lang="es-MX"/>
        </a:p>
      </dgm:t>
    </dgm:pt>
    <dgm:pt modelId="{F45991C9-C280-E54E-939B-C191386D49A0}">
      <dgm:prSet phldrT="[Texto]"/>
      <dgm:spPr/>
      <dgm:t>
        <a:bodyPr/>
        <a:lstStyle/>
        <a:p>
          <a:r>
            <a:rPr lang="es-MX" dirty="0"/>
            <a:t>Autorice</a:t>
          </a:r>
        </a:p>
      </dgm:t>
    </dgm:pt>
    <dgm:pt modelId="{4C17998C-10E4-E641-8401-E593C038AD19}" type="parTrans" cxnId="{37D0993E-91DB-8C4A-A6A7-7FDE84FAF196}">
      <dgm:prSet/>
      <dgm:spPr/>
      <dgm:t>
        <a:bodyPr/>
        <a:lstStyle/>
        <a:p>
          <a:endParaRPr lang="es-MX"/>
        </a:p>
      </dgm:t>
    </dgm:pt>
    <dgm:pt modelId="{B611873D-3188-2D4C-B42E-D26C0F6DD95A}" type="sibTrans" cxnId="{37D0993E-91DB-8C4A-A6A7-7FDE84FAF196}">
      <dgm:prSet/>
      <dgm:spPr/>
      <dgm:t>
        <a:bodyPr/>
        <a:lstStyle/>
        <a:p>
          <a:endParaRPr lang="es-MX"/>
        </a:p>
      </dgm:t>
    </dgm:pt>
    <dgm:pt modelId="{3AA15506-A09A-664B-8EDB-315C14D25844}" type="pres">
      <dgm:prSet presAssocID="{672B6118-58A9-734C-A4D0-09D116B668EE}" presName="linearFlow" presStyleCnt="0">
        <dgm:presLayoutVars>
          <dgm:resizeHandles val="exact"/>
        </dgm:presLayoutVars>
      </dgm:prSet>
      <dgm:spPr/>
    </dgm:pt>
    <dgm:pt modelId="{E5063B86-DB23-4A41-8FA4-463A3677506A}" type="pres">
      <dgm:prSet presAssocID="{0CE84C05-B403-1E4A-AD72-067A14293D6E}" presName="node" presStyleLbl="node1" presStyleIdx="0" presStyleCnt="2">
        <dgm:presLayoutVars>
          <dgm:bulletEnabled val="1"/>
        </dgm:presLayoutVars>
      </dgm:prSet>
      <dgm:spPr/>
    </dgm:pt>
    <dgm:pt modelId="{CEDC9121-A7C7-4749-9280-5A4741253696}" type="pres">
      <dgm:prSet presAssocID="{3498BE07-4873-5D46-876B-C32F15B7971F}" presName="sibTrans" presStyleLbl="sibTrans2D1" presStyleIdx="0" presStyleCnt="1"/>
      <dgm:spPr/>
    </dgm:pt>
    <dgm:pt modelId="{EB0937AC-8079-9641-9E6A-DFA6B90DECD8}" type="pres">
      <dgm:prSet presAssocID="{3498BE07-4873-5D46-876B-C32F15B7971F}" presName="connectorText" presStyleLbl="sibTrans2D1" presStyleIdx="0" presStyleCnt="1"/>
      <dgm:spPr/>
    </dgm:pt>
    <dgm:pt modelId="{9D440740-85C1-224E-A53D-94445156DCDE}" type="pres">
      <dgm:prSet presAssocID="{F45991C9-C280-E54E-939B-C191386D49A0}" presName="node" presStyleLbl="node1" presStyleIdx="1" presStyleCnt="2">
        <dgm:presLayoutVars>
          <dgm:bulletEnabled val="1"/>
        </dgm:presLayoutVars>
      </dgm:prSet>
      <dgm:spPr/>
    </dgm:pt>
  </dgm:ptLst>
  <dgm:cxnLst>
    <dgm:cxn modelId="{37D0993E-91DB-8C4A-A6A7-7FDE84FAF196}" srcId="{672B6118-58A9-734C-A4D0-09D116B668EE}" destId="{F45991C9-C280-E54E-939B-C191386D49A0}" srcOrd="1" destOrd="0" parTransId="{4C17998C-10E4-E641-8401-E593C038AD19}" sibTransId="{B611873D-3188-2D4C-B42E-D26C0F6DD95A}"/>
    <dgm:cxn modelId="{841D5298-9055-814C-A6D0-C6C2FABB4C3B}" type="presOf" srcId="{672B6118-58A9-734C-A4D0-09D116B668EE}" destId="{3AA15506-A09A-664B-8EDB-315C14D25844}" srcOrd="0" destOrd="0" presId="urn:microsoft.com/office/officeart/2005/8/layout/process2"/>
    <dgm:cxn modelId="{2422B3BE-88D8-924A-B47A-559A8A045C44}" srcId="{672B6118-58A9-734C-A4D0-09D116B668EE}" destId="{0CE84C05-B403-1E4A-AD72-067A14293D6E}" srcOrd="0" destOrd="0" parTransId="{591570AC-60C1-5544-B3AB-E4FCB3D03753}" sibTransId="{3498BE07-4873-5D46-876B-C32F15B7971F}"/>
    <dgm:cxn modelId="{C5D524CB-5C5F-884B-A139-549B93216C0F}" type="presOf" srcId="{3498BE07-4873-5D46-876B-C32F15B7971F}" destId="{CEDC9121-A7C7-4749-9280-5A4741253696}" srcOrd="0" destOrd="0" presId="urn:microsoft.com/office/officeart/2005/8/layout/process2"/>
    <dgm:cxn modelId="{0D2EE1CB-55A0-7148-9093-41FF1FAF0493}" type="presOf" srcId="{0CE84C05-B403-1E4A-AD72-067A14293D6E}" destId="{E5063B86-DB23-4A41-8FA4-463A3677506A}" srcOrd="0" destOrd="0" presId="urn:microsoft.com/office/officeart/2005/8/layout/process2"/>
    <dgm:cxn modelId="{1C2465DA-AFA6-334D-9D37-CAE865004A0F}" type="presOf" srcId="{F45991C9-C280-E54E-939B-C191386D49A0}" destId="{9D440740-85C1-224E-A53D-94445156DCDE}" srcOrd="0" destOrd="0" presId="urn:microsoft.com/office/officeart/2005/8/layout/process2"/>
    <dgm:cxn modelId="{020FB4FF-B3FF-B448-ACC6-3ECA9ABB6A40}" type="presOf" srcId="{3498BE07-4873-5D46-876B-C32F15B7971F}" destId="{EB0937AC-8079-9641-9E6A-DFA6B90DECD8}" srcOrd="1" destOrd="0" presId="urn:microsoft.com/office/officeart/2005/8/layout/process2"/>
    <dgm:cxn modelId="{F69BB3A4-0336-9C46-B68D-0862A54D8DD0}" type="presParOf" srcId="{3AA15506-A09A-664B-8EDB-315C14D25844}" destId="{E5063B86-DB23-4A41-8FA4-463A3677506A}" srcOrd="0" destOrd="0" presId="urn:microsoft.com/office/officeart/2005/8/layout/process2"/>
    <dgm:cxn modelId="{FC367897-6A04-2442-B402-A6DCDE3B4EAC}" type="presParOf" srcId="{3AA15506-A09A-664B-8EDB-315C14D25844}" destId="{CEDC9121-A7C7-4749-9280-5A4741253696}" srcOrd="1" destOrd="0" presId="urn:microsoft.com/office/officeart/2005/8/layout/process2"/>
    <dgm:cxn modelId="{BB5993EA-E595-2D48-997B-B657678B71A2}" type="presParOf" srcId="{CEDC9121-A7C7-4749-9280-5A4741253696}" destId="{EB0937AC-8079-9641-9E6A-DFA6B90DECD8}" srcOrd="0" destOrd="0" presId="urn:microsoft.com/office/officeart/2005/8/layout/process2"/>
    <dgm:cxn modelId="{8EF81D68-6162-D149-905D-293961034F71}" type="presParOf" srcId="{3AA15506-A09A-664B-8EDB-315C14D25844}" destId="{9D440740-85C1-224E-A53D-94445156DCDE}"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D2F47-6D86-B34E-9192-EE49D05BD57F}" type="doc">
      <dgm:prSet loTypeId="urn:microsoft.com/office/officeart/2005/8/layout/venn3" loCatId="" qsTypeId="urn:microsoft.com/office/officeart/2005/8/quickstyle/simple1" qsCatId="simple" csTypeId="urn:microsoft.com/office/officeart/2005/8/colors/accent1_5" csCatId="accent1" phldr="1"/>
      <dgm:spPr/>
      <dgm:t>
        <a:bodyPr/>
        <a:lstStyle/>
        <a:p>
          <a:endParaRPr lang="es-MX"/>
        </a:p>
      </dgm:t>
    </dgm:pt>
    <dgm:pt modelId="{4AF73977-5D1D-BF46-8E1F-DD5D3FCD0735}">
      <dgm:prSet phldrT="[Texto]"/>
      <dgm:spPr/>
      <dgm:t>
        <a:bodyPr/>
        <a:lstStyle/>
        <a:p>
          <a:r>
            <a:rPr lang="es-MX" dirty="0"/>
            <a:t>Política de Viajes</a:t>
          </a:r>
        </a:p>
      </dgm:t>
    </dgm:pt>
    <dgm:pt modelId="{F5CE7C0B-AC71-F54F-B197-29D604619140}" type="parTrans" cxnId="{D6267FB3-66A3-D14A-A7B7-5FF5B0698FCA}">
      <dgm:prSet/>
      <dgm:spPr/>
      <dgm:t>
        <a:bodyPr/>
        <a:lstStyle/>
        <a:p>
          <a:endParaRPr lang="es-MX"/>
        </a:p>
      </dgm:t>
    </dgm:pt>
    <dgm:pt modelId="{6E8A662A-BBA6-7845-925C-A4B450A76FB5}" type="sibTrans" cxnId="{D6267FB3-66A3-D14A-A7B7-5FF5B0698FCA}">
      <dgm:prSet/>
      <dgm:spPr/>
      <dgm:t>
        <a:bodyPr/>
        <a:lstStyle/>
        <a:p>
          <a:endParaRPr lang="es-MX"/>
        </a:p>
      </dgm:t>
    </dgm:pt>
    <dgm:pt modelId="{57AAC2A3-CAE5-1A46-B7A9-BF5B44710EE5}">
      <dgm:prSet phldrT="[Texto]"/>
      <dgm:spPr/>
      <dgm:t>
        <a:bodyPr/>
        <a:lstStyle/>
        <a:p>
          <a:r>
            <a:rPr lang="es-MX" dirty="0"/>
            <a:t>Política de adquisiciones</a:t>
          </a:r>
        </a:p>
      </dgm:t>
    </dgm:pt>
    <dgm:pt modelId="{54FC1063-62BE-124C-9946-1CCDE46C59C9}" type="parTrans" cxnId="{7C09E938-8403-6943-B3BE-2422FFE44250}">
      <dgm:prSet/>
      <dgm:spPr/>
      <dgm:t>
        <a:bodyPr/>
        <a:lstStyle/>
        <a:p>
          <a:endParaRPr lang="es-MX"/>
        </a:p>
      </dgm:t>
    </dgm:pt>
    <dgm:pt modelId="{3C3A46CA-53EA-5242-9372-4A538AE7CB06}" type="sibTrans" cxnId="{7C09E938-8403-6943-B3BE-2422FFE44250}">
      <dgm:prSet/>
      <dgm:spPr/>
      <dgm:t>
        <a:bodyPr/>
        <a:lstStyle/>
        <a:p>
          <a:endParaRPr lang="es-MX"/>
        </a:p>
      </dgm:t>
    </dgm:pt>
    <dgm:pt modelId="{14514E1E-5687-8941-AB4C-AC26DA39C58E}">
      <dgm:prSet phldrT="[Texto]"/>
      <dgm:spPr/>
      <dgm:t>
        <a:bodyPr/>
        <a:lstStyle/>
        <a:p>
          <a:r>
            <a:rPr lang="es-MX" dirty="0"/>
            <a:t>Política de Caja chica</a:t>
          </a:r>
        </a:p>
      </dgm:t>
    </dgm:pt>
    <dgm:pt modelId="{B46E1AF3-AD0C-1040-AA46-A38CA254CCEB}" type="parTrans" cxnId="{0764F27A-9DD2-AE4F-ADEA-9C86DE70A45A}">
      <dgm:prSet/>
      <dgm:spPr/>
      <dgm:t>
        <a:bodyPr/>
        <a:lstStyle/>
        <a:p>
          <a:endParaRPr lang="es-MX"/>
        </a:p>
      </dgm:t>
    </dgm:pt>
    <dgm:pt modelId="{DEC6E975-473D-7248-9047-239D2A72BBA7}" type="sibTrans" cxnId="{0764F27A-9DD2-AE4F-ADEA-9C86DE70A45A}">
      <dgm:prSet/>
      <dgm:spPr/>
      <dgm:t>
        <a:bodyPr/>
        <a:lstStyle/>
        <a:p>
          <a:endParaRPr lang="es-MX"/>
        </a:p>
      </dgm:t>
    </dgm:pt>
    <dgm:pt modelId="{81059162-6528-9143-A1C5-3957AF567E1F}">
      <dgm:prSet phldrT="[Texto]"/>
      <dgm:spPr/>
      <dgm:t>
        <a:bodyPr/>
        <a:lstStyle/>
        <a:p>
          <a:r>
            <a:rPr lang="es-MX" dirty="0"/>
            <a:t>Política para elaboración de presupuestos</a:t>
          </a:r>
        </a:p>
      </dgm:t>
    </dgm:pt>
    <dgm:pt modelId="{ABBA2ECE-B704-0C4C-B939-E0BF9CABB7E1}" type="parTrans" cxnId="{0BDD871B-7E5D-D24B-926A-D373774AD625}">
      <dgm:prSet/>
      <dgm:spPr/>
      <dgm:t>
        <a:bodyPr/>
        <a:lstStyle/>
        <a:p>
          <a:endParaRPr lang="es-MX"/>
        </a:p>
      </dgm:t>
    </dgm:pt>
    <dgm:pt modelId="{C7F0C3C6-3758-9943-8DEE-C00E17F9C5C8}" type="sibTrans" cxnId="{0BDD871B-7E5D-D24B-926A-D373774AD625}">
      <dgm:prSet/>
      <dgm:spPr/>
      <dgm:t>
        <a:bodyPr/>
        <a:lstStyle/>
        <a:p>
          <a:endParaRPr lang="es-MX"/>
        </a:p>
      </dgm:t>
    </dgm:pt>
    <dgm:pt modelId="{071C160B-0561-0C4B-AD84-CE489E5BC111}">
      <dgm:prSet/>
      <dgm:spPr/>
      <dgm:t>
        <a:bodyPr/>
        <a:lstStyle/>
        <a:p>
          <a:r>
            <a:rPr lang="es-MX" dirty="0"/>
            <a:t>Política de contabilidad</a:t>
          </a:r>
        </a:p>
      </dgm:t>
    </dgm:pt>
    <dgm:pt modelId="{6D7379DD-59D3-094A-A68D-880F32314D58}" type="parTrans" cxnId="{4965BEE8-9E0F-F948-90DA-CDB89667F0C8}">
      <dgm:prSet/>
      <dgm:spPr/>
      <dgm:t>
        <a:bodyPr/>
        <a:lstStyle/>
        <a:p>
          <a:endParaRPr lang="es-MX"/>
        </a:p>
      </dgm:t>
    </dgm:pt>
    <dgm:pt modelId="{90478921-4ED5-E64D-B74B-030D8DE526F1}" type="sibTrans" cxnId="{4965BEE8-9E0F-F948-90DA-CDB89667F0C8}">
      <dgm:prSet/>
      <dgm:spPr/>
      <dgm:t>
        <a:bodyPr/>
        <a:lstStyle/>
        <a:p>
          <a:endParaRPr lang="es-MX"/>
        </a:p>
      </dgm:t>
    </dgm:pt>
    <dgm:pt modelId="{FF5C87BB-2FA1-D048-8D43-F6BE6045839B}" type="pres">
      <dgm:prSet presAssocID="{EA8D2F47-6D86-B34E-9192-EE49D05BD57F}" presName="Name0" presStyleCnt="0">
        <dgm:presLayoutVars>
          <dgm:dir/>
          <dgm:resizeHandles val="exact"/>
        </dgm:presLayoutVars>
      </dgm:prSet>
      <dgm:spPr/>
    </dgm:pt>
    <dgm:pt modelId="{4E0B1ADE-B647-3248-89CB-DCB33E54C0CA}" type="pres">
      <dgm:prSet presAssocID="{4AF73977-5D1D-BF46-8E1F-DD5D3FCD0735}" presName="Name5" presStyleLbl="vennNode1" presStyleIdx="0" presStyleCnt="5">
        <dgm:presLayoutVars>
          <dgm:bulletEnabled val="1"/>
        </dgm:presLayoutVars>
      </dgm:prSet>
      <dgm:spPr/>
    </dgm:pt>
    <dgm:pt modelId="{0DEC7A1F-D1C0-F243-B5D8-0C453ED275B4}" type="pres">
      <dgm:prSet presAssocID="{6E8A662A-BBA6-7845-925C-A4B450A76FB5}" presName="space" presStyleCnt="0"/>
      <dgm:spPr/>
    </dgm:pt>
    <dgm:pt modelId="{732A7338-6F23-544A-938A-32CA8D2B7CD8}" type="pres">
      <dgm:prSet presAssocID="{57AAC2A3-CAE5-1A46-B7A9-BF5B44710EE5}" presName="Name5" presStyleLbl="vennNode1" presStyleIdx="1" presStyleCnt="5">
        <dgm:presLayoutVars>
          <dgm:bulletEnabled val="1"/>
        </dgm:presLayoutVars>
      </dgm:prSet>
      <dgm:spPr/>
    </dgm:pt>
    <dgm:pt modelId="{F12A0F5D-D0FB-FF43-BD6A-727FF2F0DE58}" type="pres">
      <dgm:prSet presAssocID="{3C3A46CA-53EA-5242-9372-4A538AE7CB06}" presName="space" presStyleCnt="0"/>
      <dgm:spPr/>
    </dgm:pt>
    <dgm:pt modelId="{728D3674-D977-5B49-A08E-9055FC6453B5}" type="pres">
      <dgm:prSet presAssocID="{14514E1E-5687-8941-AB4C-AC26DA39C58E}" presName="Name5" presStyleLbl="vennNode1" presStyleIdx="2" presStyleCnt="5">
        <dgm:presLayoutVars>
          <dgm:bulletEnabled val="1"/>
        </dgm:presLayoutVars>
      </dgm:prSet>
      <dgm:spPr/>
    </dgm:pt>
    <dgm:pt modelId="{890AC2C0-9CA5-CF4E-8A6C-AA033AA78199}" type="pres">
      <dgm:prSet presAssocID="{DEC6E975-473D-7248-9047-239D2A72BBA7}" presName="space" presStyleCnt="0"/>
      <dgm:spPr/>
    </dgm:pt>
    <dgm:pt modelId="{220E1094-F93A-9A49-983A-EC91D821E699}" type="pres">
      <dgm:prSet presAssocID="{071C160B-0561-0C4B-AD84-CE489E5BC111}" presName="Name5" presStyleLbl="vennNode1" presStyleIdx="3" presStyleCnt="5">
        <dgm:presLayoutVars>
          <dgm:bulletEnabled val="1"/>
        </dgm:presLayoutVars>
      </dgm:prSet>
      <dgm:spPr/>
    </dgm:pt>
    <dgm:pt modelId="{F0AC8EA7-5D89-1A4C-9111-E594CE8B420D}" type="pres">
      <dgm:prSet presAssocID="{90478921-4ED5-E64D-B74B-030D8DE526F1}" presName="space" presStyleCnt="0"/>
      <dgm:spPr/>
    </dgm:pt>
    <dgm:pt modelId="{448FD584-86D0-6548-925D-10A4C5605B58}" type="pres">
      <dgm:prSet presAssocID="{81059162-6528-9143-A1C5-3957AF567E1F}" presName="Name5" presStyleLbl="vennNode1" presStyleIdx="4" presStyleCnt="5">
        <dgm:presLayoutVars>
          <dgm:bulletEnabled val="1"/>
        </dgm:presLayoutVars>
      </dgm:prSet>
      <dgm:spPr/>
    </dgm:pt>
  </dgm:ptLst>
  <dgm:cxnLst>
    <dgm:cxn modelId="{0BDD871B-7E5D-D24B-926A-D373774AD625}" srcId="{EA8D2F47-6D86-B34E-9192-EE49D05BD57F}" destId="{81059162-6528-9143-A1C5-3957AF567E1F}" srcOrd="4" destOrd="0" parTransId="{ABBA2ECE-B704-0C4C-B939-E0BF9CABB7E1}" sibTransId="{C7F0C3C6-3758-9943-8DEE-C00E17F9C5C8}"/>
    <dgm:cxn modelId="{7C09E938-8403-6943-B3BE-2422FFE44250}" srcId="{EA8D2F47-6D86-B34E-9192-EE49D05BD57F}" destId="{57AAC2A3-CAE5-1A46-B7A9-BF5B44710EE5}" srcOrd="1" destOrd="0" parTransId="{54FC1063-62BE-124C-9946-1CCDE46C59C9}" sibTransId="{3C3A46CA-53EA-5242-9372-4A538AE7CB06}"/>
    <dgm:cxn modelId="{AF535948-67BC-0546-BBAD-AD08EA7410A2}" type="presOf" srcId="{4AF73977-5D1D-BF46-8E1F-DD5D3FCD0735}" destId="{4E0B1ADE-B647-3248-89CB-DCB33E54C0CA}" srcOrd="0" destOrd="0" presId="urn:microsoft.com/office/officeart/2005/8/layout/venn3"/>
    <dgm:cxn modelId="{C555474F-8759-6E4F-8AA3-64EAA9239A49}" type="presOf" srcId="{81059162-6528-9143-A1C5-3957AF567E1F}" destId="{448FD584-86D0-6548-925D-10A4C5605B58}" srcOrd="0" destOrd="0" presId="urn:microsoft.com/office/officeart/2005/8/layout/venn3"/>
    <dgm:cxn modelId="{77848675-47D2-4643-A66C-FAB44B7F572C}" type="presOf" srcId="{071C160B-0561-0C4B-AD84-CE489E5BC111}" destId="{220E1094-F93A-9A49-983A-EC91D821E699}" srcOrd="0" destOrd="0" presId="urn:microsoft.com/office/officeart/2005/8/layout/venn3"/>
    <dgm:cxn modelId="{0764F27A-9DD2-AE4F-ADEA-9C86DE70A45A}" srcId="{EA8D2F47-6D86-B34E-9192-EE49D05BD57F}" destId="{14514E1E-5687-8941-AB4C-AC26DA39C58E}" srcOrd="2" destOrd="0" parTransId="{B46E1AF3-AD0C-1040-AA46-A38CA254CCEB}" sibTransId="{DEC6E975-473D-7248-9047-239D2A72BBA7}"/>
    <dgm:cxn modelId="{C6FE3E8A-1971-B849-818A-929548CB676C}" type="presOf" srcId="{57AAC2A3-CAE5-1A46-B7A9-BF5B44710EE5}" destId="{732A7338-6F23-544A-938A-32CA8D2B7CD8}" srcOrd="0" destOrd="0" presId="urn:microsoft.com/office/officeart/2005/8/layout/venn3"/>
    <dgm:cxn modelId="{434FBDA5-A08A-0545-956D-DA3ED70C6019}" type="presOf" srcId="{EA8D2F47-6D86-B34E-9192-EE49D05BD57F}" destId="{FF5C87BB-2FA1-D048-8D43-F6BE6045839B}" srcOrd="0" destOrd="0" presId="urn:microsoft.com/office/officeart/2005/8/layout/venn3"/>
    <dgm:cxn modelId="{D6267FB3-66A3-D14A-A7B7-5FF5B0698FCA}" srcId="{EA8D2F47-6D86-B34E-9192-EE49D05BD57F}" destId="{4AF73977-5D1D-BF46-8E1F-DD5D3FCD0735}" srcOrd="0" destOrd="0" parTransId="{F5CE7C0B-AC71-F54F-B197-29D604619140}" sibTransId="{6E8A662A-BBA6-7845-925C-A4B450A76FB5}"/>
    <dgm:cxn modelId="{4965BEE8-9E0F-F948-90DA-CDB89667F0C8}" srcId="{EA8D2F47-6D86-B34E-9192-EE49D05BD57F}" destId="{071C160B-0561-0C4B-AD84-CE489E5BC111}" srcOrd="3" destOrd="0" parTransId="{6D7379DD-59D3-094A-A68D-880F32314D58}" sibTransId="{90478921-4ED5-E64D-B74B-030D8DE526F1}"/>
    <dgm:cxn modelId="{81439BF6-6E86-C743-8DF0-EF772692D12E}" type="presOf" srcId="{14514E1E-5687-8941-AB4C-AC26DA39C58E}" destId="{728D3674-D977-5B49-A08E-9055FC6453B5}" srcOrd="0" destOrd="0" presId="urn:microsoft.com/office/officeart/2005/8/layout/venn3"/>
    <dgm:cxn modelId="{6A44F7D2-4945-9446-B199-F2AAFBD261F4}" type="presParOf" srcId="{FF5C87BB-2FA1-D048-8D43-F6BE6045839B}" destId="{4E0B1ADE-B647-3248-89CB-DCB33E54C0CA}" srcOrd="0" destOrd="0" presId="urn:microsoft.com/office/officeart/2005/8/layout/venn3"/>
    <dgm:cxn modelId="{13106CB0-907F-D041-ADBA-B66399809B74}" type="presParOf" srcId="{FF5C87BB-2FA1-D048-8D43-F6BE6045839B}" destId="{0DEC7A1F-D1C0-F243-B5D8-0C453ED275B4}" srcOrd="1" destOrd="0" presId="urn:microsoft.com/office/officeart/2005/8/layout/venn3"/>
    <dgm:cxn modelId="{5A049D66-7D85-554D-B6B4-7F9A66E5C496}" type="presParOf" srcId="{FF5C87BB-2FA1-D048-8D43-F6BE6045839B}" destId="{732A7338-6F23-544A-938A-32CA8D2B7CD8}" srcOrd="2" destOrd="0" presId="urn:microsoft.com/office/officeart/2005/8/layout/venn3"/>
    <dgm:cxn modelId="{CB57DA3E-373A-174B-AAEB-478BF9C19542}" type="presParOf" srcId="{FF5C87BB-2FA1-D048-8D43-F6BE6045839B}" destId="{F12A0F5D-D0FB-FF43-BD6A-727FF2F0DE58}" srcOrd="3" destOrd="0" presId="urn:microsoft.com/office/officeart/2005/8/layout/venn3"/>
    <dgm:cxn modelId="{44645D1B-546A-FB44-958C-C2A95A621245}" type="presParOf" srcId="{FF5C87BB-2FA1-D048-8D43-F6BE6045839B}" destId="{728D3674-D977-5B49-A08E-9055FC6453B5}" srcOrd="4" destOrd="0" presId="urn:microsoft.com/office/officeart/2005/8/layout/venn3"/>
    <dgm:cxn modelId="{106BD10D-7825-EA48-BB20-9261E82BBD21}" type="presParOf" srcId="{FF5C87BB-2FA1-D048-8D43-F6BE6045839B}" destId="{890AC2C0-9CA5-CF4E-8A6C-AA033AA78199}" srcOrd="5" destOrd="0" presId="urn:microsoft.com/office/officeart/2005/8/layout/venn3"/>
    <dgm:cxn modelId="{2F9E9A1C-C704-134B-BF6A-5B24A812B515}" type="presParOf" srcId="{FF5C87BB-2FA1-D048-8D43-F6BE6045839B}" destId="{220E1094-F93A-9A49-983A-EC91D821E699}" srcOrd="6" destOrd="0" presId="urn:microsoft.com/office/officeart/2005/8/layout/venn3"/>
    <dgm:cxn modelId="{3D197A07-EA1D-1A49-8BD3-AE62B3CB3E84}" type="presParOf" srcId="{FF5C87BB-2FA1-D048-8D43-F6BE6045839B}" destId="{F0AC8EA7-5D89-1A4C-9111-E594CE8B420D}" srcOrd="7" destOrd="0" presId="urn:microsoft.com/office/officeart/2005/8/layout/venn3"/>
    <dgm:cxn modelId="{3712CA6E-D7BE-5F4E-BA7B-BDF4252A6FC4}" type="presParOf" srcId="{FF5C87BB-2FA1-D048-8D43-F6BE6045839B}" destId="{448FD584-86D0-6548-925D-10A4C5605B58}"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0905-045C-E34A-B0FB-0397B49EF20F}">
      <dsp:nvSpPr>
        <dsp:cNvPr id="0" name=""/>
        <dsp:cNvSpPr/>
      </dsp:nvSpPr>
      <dsp:spPr>
        <a:xfrm>
          <a:off x="0" y="0"/>
          <a:ext cx="4638260" cy="485367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1779E-4008-9847-8A14-B97310FF2181}">
      <dsp:nvSpPr>
        <dsp:cNvPr id="0" name=""/>
        <dsp:cNvSpPr/>
      </dsp:nvSpPr>
      <dsp:spPr>
        <a:xfrm>
          <a:off x="2319130" y="487974"/>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Administrador(a)</a:t>
          </a:r>
        </a:p>
      </dsp:txBody>
      <dsp:txXfrm>
        <a:off x="2375217" y="544061"/>
        <a:ext cx="2902695" cy="1036782"/>
      </dsp:txXfrm>
    </dsp:sp>
    <dsp:sp modelId="{317B3183-EF89-7143-97C7-4166D27DD138}">
      <dsp:nvSpPr>
        <dsp:cNvPr id="0" name=""/>
        <dsp:cNvSpPr/>
      </dsp:nvSpPr>
      <dsp:spPr>
        <a:xfrm>
          <a:off x="2319130" y="1780550"/>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Gestión y operación</a:t>
          </a:r>
        </a:p>
      </dsp:txBody>
      <dsp:txXfrm>
        <a:off x="2375217" y="1836637"/>
        <a:ext cx="2902695" cy="1036782"/>
      </dsp:txXfrm>
    </dsp:sp>
    <dsp:sp modelId="{51EF64C2-ECFE-5842-98B7-DBCDF214A7B3}">
      <dsp:nvSpPr>
        <dsp:cNvPr id="0" name=""/>
        <dsp:cNvSpPr/>
      </dsp:nvSpPr>
      <dsp:spPr>
        <a:xfrm>
          <a:off x="2319130" y="3073127"/>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Consulta </a:t>
          </a:r>
        </a:p>
      </dsp:txBody>
      <dsp:txXfrm>
        <a:off x="2375217" y="3129214"/>
        <a:ext cx="2902695" cy="103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3B86-DB23-4A41-8FA4-463A3677506A}">
      <dsp:nvSpPr>
        <dsp:cNvPr id="0" name=""/>
        <dsp:cNvSpPr/>
      </dsp:nvSpPr>
      <dsp:spPr>
        <a:xfrm>
          <a:off x="1585317" y="496"/>
          <a:ext cx="2925365" cy="1625203"/>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MX" sz="5300" kern="1200" dirty="0"/>
            <a:t>Registre</a:t>
          </a:r>
        </a:p>
      </dsp:txBody>
      <dsp:txXfrm>
        <a:off x="1632918" y="48097"/>
        <a:ext cx="2830163" cy="1530001"/>
      </dsp:txXfrm>
    </dsp:sp>
    <dsp:sp modelId="{CEDC9121-A7C7-4749-9280-5A4741253696}">
      <dsp:nvSpPr>
        <dsp:cNvPr id="0" name=""/>
        <dsp:cNvSpPr/>
      </dsp:nvSpPr>
      <dsp:spPr>
        <a:xfrm rot="5400000">
          <a:off x="2743274" y="1666329"/>
          <a:ext cx="609451" cy="73134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rot="-5400000">
        <a:off x="2828598" y="1727274"/>
        <a:ext cx="438805" cy="426616"/>
      </dsp:txXfrm>
    </dsp:sp>
    <dsp:sp modelId="{9D440740-85C1-224E-A53D-94445156DCDE}">
      <dsp:nvSpPr>
        <dsp:cNvPr id="0" name=""/>
        <dsp:cNvSpPr/>
      </dsp:nvSpPr>
      <dsp:spPr>
        <a:xfrm>
          <a:off x="1585317" y="2438300"/>
          <a:ext cx="2925365" cy="1625203"/>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MX" sz="5300" kern="1200" dirty="0"/>
            <a:t>Autorice</a:t>
          </a:r>
        </a:p>
      </dsp:txBody>
      <dsp:txXfrm>
        <a:off x="1632918" y="2485901"/>
        <a:ext cx="2830163" cy="1530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1ADE-B647-3248-89CB-DCB33E54C0CA}">
      <dsp:nvSpPr>
        <dsp:cNvPr id="0" name=""/>
        <dsp:cNvSpPr/>
      </dsp:nvSpPr>
      <dsp:spPr>
        <a:xfrm>
          <a:off x="1041" y="1550787"/>
          <a:ext cx="2031503" cy="2031503"/>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800" tIns="21590" rIns="111800" bIns="21590" numCol="1" spcCol="1270" anchor="ctr" anchorCtr="0">
          <a:noAutofit/>
        </a:bodyPr>
        <a:lstStyle/>
        <a:p>
          <a:pPr marL="0" lvl="0" indent="0" algn="ctr" defTabSz="755650">
            <a:lnSpc>
              <a:spcPct val="90000"/>
            </a:lnSpc>
            <a:spcBef>
              <a:spcPct val="0"/>
            </a:spcBef>
            <a:spcAft>
              <a:spcPct val="35000"/>
            </a:spcAft>
            <a:buNone/>
          </a:pPr>
          <a:r>
            <a:rPr lang="es-MX" sz="1700" kern="1200" dirty="0"/>
            <a:t>Política de Viajes</a:t>
          </a:r>
        </a:p>
      </dsp:txBody>
      <dsp:txXfrm>
        <a:off x="298548" y="1848294"/>
        <a:ext cx="1436489" cy="1436489"/>
      </dsp:txXfrm>
    </dsp:sp>
    <dsp:sp modelId="{732A7338-6F23-544A-938A-32CA8D2B7CD8}">
      <dsp:nvSpPr>
        <dsp:cNvPr id="0" name=""/>
        <dsp:cNvSpPr/>
      </dsp:nvSpPr>
      <dsp:spPr>
        <a:xfrm>
          <a:off x="1626244" y="1550787"/>
          <a:ext cx="2031503" cy="2031503"/>
        </a:xfrm>
        <a:prstGeom prst="ellipse">
          <a:avLst/>
        </a:prstGeom>
        <a:solidFill>
          <a:schemeClr val="accent1">
            <a:shade val="80000"/>
            <a:alpha val="50000"/>
            <a:hueOff val="-6555"/>
            <a:satOff val="0"/>
            <a:lumOff val="531"/>
            <a:alphaOff val="75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800" tIns="21590" rIns="111800" bIns="21590" numCol="1" spcCol="1270" anchor="ctr" anchorCtr="0">
          <a:noAutofit/>
        </a:bodyPr>
        <a:lstStyle/>
        <a:p>
          <a:pPr marL="0" lvl="0" indent="0" algn="ctr" defTabSz="755650">
            <a:lnSpc>
              <a:spcPct val="90000"/>
            </a:lnSpc>
            <a:spcBef>
              <a:spcPct val="0"/>
            </a:spcBef>
            <a:spcAft>
              <a:spcPct val="35000"/>
            </a:spcAft>
            <a:buNone/>
          </a:pPr>
          <a:r>
            <a:rPr lang="es-MX" sz="1700" kern="1200" dirty="0"/>
            <a:t>Política de adquisiciones</a:t>
          </a:r>
        </a:p>
      </dsp:txBody>
      <dsp:txXfrm>
        <a:off x="1923751" y="1848294"/>
        <a:ext cx="1436489" cy="1436489"/>
      </dsp:txXfrm>
    </dsp:sp>
    <dsp:sp modelId="{728D3674-D977-5B49-A08E-9055FC6453B5}">
      <dsp:nvSpPr>
        <dsp:cNvPr id="0" name=""/>
        <dsp:cNvSpPr/>
      </dsp:nvSpPr>
      <dsp:spPr>
        <a:xfrm>
          <a:off x="3251448" y="1550787"/>
          <a:ext cx="2031503" cy="2031503"/>
        </a:xfrm>
        <a:prstGeom prst="ellipse">
          <a:avLst/>
        </a:prstGeom>
        <a:solidFill>
          <a:schemeClr val="accent1">
            <a:shade val="80000"/>
            <a:alpha val="50000"/>
            <a:hueOff val="-13109"/>
            <a:satOff val="0"/>
            <a:lumOff val="1062"/>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800" tIns="21590" rIns="111800" bIns="21590" numCol="1" spcCol="1270" anchor="ctr" anchorCtr="0">
          <a:noAutofit/>
        </a:bodyPr>
        <a:lstStyle/>
        <a:p>
          <a:pPr marL="0" lvl="0" indent="0" algn="ctr" defTabSz="755650">
            <a:lnSpc>
              <a:spcPct val="90000"/>
            </a:lnSpc>
            <a:spcBef>
              <a:spcPct val="0"/>
            </a:spcBef>
            <a:spcAft>
              <a:spcPct val="35000"/>
            </a:spcAft>
            <a:buNone/>
          </a:pPr>
          <a:r>
            <a:rPr lang="es-MX" sz="1700" kern="1200" dirty="0"/>
            <a:t>Política de Caja chica</a:t>
          </a:r>
        </a:p>
      </dsp:txBody>
      <dsp:txXfrm>
        <a:off x="3548955" y="1848294"/>
        <a:ext cx="1436489" cy="1436489"/>
      </dsp:txXfrm>
    </dsp:sp>
    <dsp:sp modelId="{220E1094-F93A-9A49-983A-EC91D821E699}">
      <dsp:nvSpPr>
        <dsp:cNvPr id="0" name=""/>
        <dsp:cNvSpPr/>
      </dsp:nvSpPr>
      <dsp:spPr>
        <a:xfrm>
          <a:off x="4876651" y="1550787"/>
          <a:ext cx="2031503" cy="2031503"/>
        </a:xfrm>
        <a:prstGeom prst="ellipse">
          <a:avLst/>
        </a:prstGeom>
        <a:solidFill>
          <a:schemeClr val="accent1">
            <a:shade val="80000"/>
            <a:alpha val="50000"/>
            <a:hueOff val="-19664"/>
            <a:satOff val="0"/>
            <a:lumOff val="1593"/>
            <a:alphaOff val="225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800" tIns="21590" rIns="111800" bIns="21590" numCol="1" spcCol="1270" anchor="ctr" anchorCtr="0">
          <a:noAutofit/>
        </a:bodyPr>
        <a:lstStyle/>
        <a:p>
          <a:pPr marL="0" lvl="0" indent="0" algn="ctr" defTabSz="755650">
            <a:lnSpc>
              <a:spcPct val="90000"/>
            </a:lnSpc>
            <a:spcBef>
              <a:spcPct val="0"/>
            </a:spcBef>
            <a:spcAft>
              <a:spcPct val="35000"/>
            </a:spcAft>
            <a:buNone/>
          </a:pPr>
          <a:r>
            <a:rPr lang="es-MX" sz="1700" kern="1200" dirty="0"/>
            <a:t>Política de contabilidad</a:t>
          </a:r>
        </a:p>
      </dsp:txBody>
      <dsp:txXfrm>
        <a:off x="5174158" y="1848294"/>
        <a:ext cx="1436489" cy="1436489"/>
      </dsp:txXfrm>
    </dsp:sp>
    <dsp:sp modelId="{448FD584-86D0-6548-925D-10A4C5605B58}">
      <dsp:nvSpPr>
        <dsp:cNvPr id="0" name=""/>
        <dsp:cNvSpPr/>
      </dsp:nvSpPr>
      <dsp:spPr>
        <a:xfrm>
          <a:off x="6501854" y="1550787"/>
          <a:ext cx="2031503" cy="2031503"/>
        </a:xfrm>
        <a:prstGeom prst="ellipse">
          <a:avLst/>
        </a:prstGeom>
        <a:solidFill>
          <a:schemeClr val="accent1">
            <a:shade val="80000"/>
            <a:alpha val="50000"/>
            <a:hueOff val="-26219"/>
            <a:satOff val="0"/>
            <a:lumOff val="212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1800" tIns="21590" rIns="111800" bIns="21590" numCol="1" spcCol="1270" anchor="ctr" anchorCtr="0">
          <a:noAutofit/>
        </a:bodyPr>
        <a:lstStyle/>
        <a:p>
          <a:pPr marL="0" lvl="0" indent="0" algn="ctr" defTabSz="755650">
            <a:lnSpc>
              <a:spcPct val="90000"/>
            </a:lnSpc>
            <a:spcBef>
              <a:spcPct val="0"/>
            </a:spcBef>
            <a:spcAft>
              <a:spcPct val="35000"/>
            </a:spcAft>
            <a:buNone/>
          </a:pPr>
          <a:r>
            <a:rPr lang="es-MX" sz="1700" kern="1200" dirty="0"/>
            <a:t>Política para elaboración de presupuestos</a:t>
          </a:r>
        </a:p>
      </dsp:txBody>
      <dsp:txXfrm>
        <a:off x="6799361" y="1848294"/>
        <a:ext cx="1436489" cy="14364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7/28/20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‹Nº›</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‹Nº›</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7/28/20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7/28/20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7/28/20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7/28/20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7/28/20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7/28/20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7/28/20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7/28/20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7/28/20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7/28/20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7/28/20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7/28/20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7/28/20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7/28/20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7/28/20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7/28/20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7/28/20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‹Nº›</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7/28/20</a:t>
            </a:fld>
            <a:r>
              <a:rPr lang="en-US" dirty="0"/>
              <a:t>`1</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lstStyle/>
          <a:p>
            <a:r>
              <a:rPr lang="en-US" dirty="0">
                <a:solidFill>
                  <a:schemeClr val="bg1"/>
                </a:solidFill>
              </a:rPr>
              <a:t>PAQUETE DE SOLUCIÓN DE PROCESOS Y ESTRATÉGIA FINANCIERA</a:t>
            </a:r>
            <a:endParaRPr lang="en-US" dirty="0">
              <a:solidFill>
                <a:srgbClr val="000000"/>
              </a:solidFill>
            </a:endParaRPr>
          </a:p>
        </p:txBody>
      </p:sp>
      <p:sp>
        <p:nvSpPr>
          <p:cNvPr id="13" name="Subtitle 12"/>
          <p:cNvSpPr>
            <a:spLocks noGrp="1"/>
          </p:cNvSpPr>
          <p:nvPr>
            <p:ph type="subTitle" idx="1"/>
          </p:nvPr>
        </p:nvSpPr>
        <p:spPr/>
        <p:txBody>
          <a:bodyPr/>
          <a:lstStyle/>
          <a:p>
            <a:r>
              <a:rPr lang="es-MX" b="1" dirty="0">
                <a:solidFill>
                  <a:srgbClr val="CFCDC9"/>
                </a:solidFill>
              </a:rPr>
              <a:t>NOMBRE DE LA OSC</a:t>
            </a:r>
            <a:endParaRPr lang="es-MX" dirty="0">
              <a:solidFill>
                <a:srgbClr val="CFCDC9"/>
              </a:solidFill>
            </a:endParaRPr>
          </a:p>
        </p:txBody>
      </p:sp>
      <p:sp>
        <p:nvSpPr>
          <p:cNvPr id="5" name="Rectángulo 4">
            <a:extLst>
              <a:ext uri="{FF2B5EF4-FFF2-40B4-BE49-F238E27FC236}">
                <a16:creationId xmlns:a16="http://schemas.microsoft.com/office/drawing/2014/main" id="{934DE44C-2D1A-483F-9086-FDC58285178D}"/>
              </a:ext>
            </a:extLst>
          </p:cNvPr>
          <p:cNvSpPr/>
          <p:nvPr/>
        </p:nvSpPr>
        <p:spPr>
          <a:xfrm>
            <a:off x="533400" y="533400"/>
            <a:ext cx="2133600" cy="9144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9" name="Imagen 8">
            <a:extLst>
              <a:ext uri="{FF2B5EF4-FFF2-40B4-BE49-F238E27FC236}">
                <a16:creationId xmlns:a16="http://schemas.microsoft.com/office/drawing/2014/main" id="{E4D8CDD2-C0D0-42BB-BA4C-7E89B290CF4F}"/>
              </a:ext>
            </a:extLst>
          </p:cNvPr>
          <p:cNvPicPr>
            <a:picLocks noChangeAspect="1"/>
          </p:cNvPicPr>
          <p:nvPr/>
        </p:nvPicPr>
        <p:blipFill>
          <a:blip r:embed="rId2"/>
          <a:stretch>
            <a:fillRect/>
          </a:stretch>
        </p:blipFill>
        <p:spPr>
          <a:xfrm>
            <a:off x="465708" y="493223"/>
            <a:ext cx="2268983" cy="91440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D6390BA-154A-6C4C-A95C-1E19E822CA65}"/>
              </a:ext>
            </a:extLst>
          </p:cNvPr>
          <p:cNvSpPr>
            <a:spLocks noGrp="1"/>
          </p:cNvSpPr>
          <p:nvPr>
            <p:ph sz="half" idx="1"/>
          </p:nvPr>
        </p:nvSpPr>
        <p:spPr/>
        <p:txBody>
          <a:bodyPr/>
          <a:lstStyle/>
          <a:p>
            <a:pPr marL="0" indent="0">
              <a:buNone/>
            </a:pPr>
            <a:r>
              <a:rPr lang="es-MX" dirty="0"/>
              <a:t>A. Finanzas</a:t>
            </a:r>
          </a:p>
          <a:p>
            <a:pPr marL="0" indent="0">
              <a:buNone/>
            </a:pPr>
            <a:r>
              <a:rPr lang="es-MX" dirty="0"/>
              <a:t>1.</a:t>
            </a:r>
          </a:p>
          <a:p>
            <a:pPr marL="0" indent="0">
              <a:buNone/>
            </a:pPr>
            <a:r>
              <a:rPr lang="es-MX" dirty="0"/>
              <a:t>2.</a:t>
            </a:r>
          </a:p>
          <a:p>
            <a:pPr marL="0" indent="0">
              <a:buNone/>
            </a:pPr>
            <a:r>
              <a:rPr lang="es-MX" dirty="0"/>
              <a:t>3.</a:t>
            </a:r>
          </a:p>
          <a:p>
            <a:pPr marL="0" indent="0">
              <a:buNone/>
            </a:pPr>
            <a:endParaRPr lang="es-MX" dirty="0"/>
          </a:p>
        </p:txBody>
      </p:sp>
      <p:sp>
        <p:nvSpPr>
          <p:cNvPr id="3" name="Marcador de contenido 2">
            <a:extLst>
              <a:ext uri="{FF2B5EF4-FFF2-40B4-BE49-F238E27FC236}">
                <a16:creationId xmlns:a16="http://schemas.microsoft.com/office/drawing/2014/main" id="{B8323A23-72CC-794D-9C05-7BAF54A5CD8B}"/>
              </a:ext>
            </a:extLst>
          </p:cNvPr>
          <p:cNvSpPr>
            <a:spLocks noGrp="1"/>
          </p:cNvSpPr>
          <p:nvPr>
            <p:ph sz="half" idx="2"/>
          </p:nvPr>
        </p:nvSpPr>
        <p:spPr/>
        <p:txBody>
          <a:bodyPr/>
          <a:lstStyle/>
          <a:p>
            <a:pPr marL="0" indent="0">
              <a:buNone/>
            </a:pPr>
            <a:r>
              <a:rPr lang="es-MX" dirty="0"/>
              <a:t>C. Contabilidad</a:t>
            </a:r>
          </a:p>
          <a:p>
            <a:pPr marL="0" indent="0">
              <a:buNone/>
            </a:pPr>
            <a:r>
              <a:rPr lang="es-MX" dirty="0"/>
              <a:t>1.</a:t>
            </a:r>
          </a:p>
          <a:p>
            <a:pPr marL="0" indent="0">
              <a:buNone/>
            </a:pPr>
            <a:r>
              <a:rPr lang="es-MX" dirty="0"/>
              <a:t>2.</a:t>
            </a:r>
          </a:p>
          <a:p>
            <a:pPr marL="0" indent="0">
              <a:buNone/>
            </a:pPr>
            <a:r>
              <a:rPr lang="es-MX" dirty="0"/>
              <a:t>3.</a:t>
            </a:r>
          </a:p>
          <a:p>
            <a:pPr marL="0" indent="0">
              <a:buNone/>
            </a:pPr>
            <a:endParaRPr lang="es-MX" dirty="0"/>
          </a:p>
        </p:txBody>
      </p:sp>
      <p:sp>
        <p:nvSpPr>
          <p:cNvPr id="4" name="Marcador de fecha 3">
            <a:extLst>
              <a:ext uri="{FF2B5EF4-FFF2-40B4-BE49-F238E27FC236}">
                <a16:creationId xmlns:a16="http://schemas.microsoft.com/office/drawing/2014/main" id="{93DDEFED-E714-A84A-8954-4CA59C552DE9}"/>
              </a:ext>
            </a:extLst>
          </p:cNvPr>
          <p:cNvSpPr>
            <a:spLocks noGrp="1"/>
          </p:cNvSpPr>
          <p:nvPr>
            <p:ph type="dt" sz="half" idx="10"/>
          </p:nvPr>
        </p:nvSpPr>
        <p:spPr/>
        <p:txBody>
          <a:bodyPr/>
          <a:lstStyle/>
          <a:p>
            <a:fld id="{39C62A9A-2216-F44B-AFF9-136AA601C377}" type="datetime1">
              <a:rPr lang="en-US" smtClean="0"/>
              <a:t>7/28/20</a:t>
            </a:fld>
            <a:endParaRPr lang="en-US"/>
          </a:p>
        </p:txBody>
      </p:sp>
      <p:sp>
        <p:nvSpPr>
          <p:cNvPr id="5" name="Marcador de pie de página 4">
            <a:extLst>
              <a:ext uri="{FF2B5EF4-FFF2-40B4-BE49-F238E27FC236}">
                <a16:creationId xmlns:a16="http://schemas.microsoft.com/office/drawing/2014/main" id="{781C6812-664F-C543-8A05-255C8CACD6C2}"/>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BB871DE1-2ABE-8A4B-9491-DE21E65B0E3F}"/>
              </a:ext>
            </a:extLst>
          </p:cNvPr>
          <p:cNvSpPr>
            <a:spLocks noGrp="1"/>
          </p:cNvSpPr>
          <p:nvPr>
            <p:ph type="sldNum" sz="quarter" idx="12"/>
          </p:nvPr>
        </p:nvSpPr>
        <p:spPr/>
        <p:txBody>
          <a:bodyPr/>
          <a:lstStyle/>
          <a:p>
            <a:fld id="{42782948-4DBE-204D-AB9E-B65E067054AE}" type="slidenum">
              <a:rPr lang="en-US" smtClean="0"/>
              <a:pPr/>
              <a:t>10</a:t>
            </a:fld>
            <a:endParaRPr lang="en-US"/>
          </a:p>
        </p:txBody>
      </p:sp>
      <p:sp>
        <p:nvSpPr>
          <p:cNvPr id="7" name="Título 6">
            <a:extLst>
              <a:ext uri="{FF2B5EF4-FFF2-40B4-BE49-F238E27FC236}">
                <a16:creationId xmlns:a16="http://schemas.microsoft.com/office/drawing/2014/main" id="{83A52205-05B0-EB4F-A100-9FF8BE3C4E38}"/>
              </a:ext>
            </a:extLst>
          </p:cNvPr>
          <p:cNvSpPr>
            <a:spLocks noGrp="1"/>
          </p:cNvSpPr>
          <p:nvPr>
            <p:ph type="title"/>
          </p:nvPr>
        </p:nvSpPr>
        <p:spPr>
          <a:xfrm>
            <a:off x="686104" y="417493"/>
            <a:ext cx="7772400" cy="954107"/>
          </a:xfrm>
        </p:spPr>
        <p:txBody>
          <a:bodyPr/>
          <a:lstStyle/>
          <a:p>
            <a:r>
              <a:rPr lang="es-MX" dirty="0"/>
              <a:t>Ejercicio 1. Identifica las políticas a reforzar o incorporar en la gestión financiera de la OSC</a:t>
            </a:r>
          </a:p>
        </p:txBody>
      </p:sp>
      <p:sp>
        <p:nvSpPr>
          <p:cNvPr id="8" name="Marcador de contenido 7">
            <a:extLst>
              <a:ext uri="{FF2B5EF4-FFF2-40B4-BE49-F238E27FC236}">
                <a16:creationId xmlns:a16="http://schemas.microsoft.com/office/drawing/2014/main" id="{55227EE3-7E42-954F-BAE8-B84319550B8A}"/>
              </a:ext>
            </a:extLst>
          </p:cNvPr>
          <p:cNvSpPr>
            <a:spLocks noGrp="1"/>
          </p:cNvSpPr>
          <p:nvPr>
            <p:ph sz="half" idx="13"/>
          </p:nvPr>
        </p:nvSpPr>
        <p:spPr/>
        <p:txBody>
          <a:bodyPr/>
          <a:lstStyle/>
          <a:p>
            <a:pPr marL="0" indent="0">
              <a:buNone/>
            </a:pPr>
            <a:r>
              <a:rPr lang="es-MX" dirty="0"/>
              <a:t>B. Administración</a:t>
            </a:r>
          </a:p>
          <a:p>
            <a:pPr marL="0" indent="0">
              <a:buNone/>
            </a:pPr>
            <a:r>
              <a:rPr lang="es-MX" dirty="0"/>
              <a:t>1.</a:t>
            </a:r>
          </a:p>
          <a:p>
            <a:pPr marL="0" indent="0">
              <a:buNone/>
            </a:pPr>
            <a:r>
              <a:rPr lang="es-MX" dirty="0"/>
              <a:t>2.</a:t>
            </a:r>
          </a:p>
          <a:p>
            <a:pPr marL="0" indent="0">
              <a:buNone/>
            </a:pPr>
            <a:r>
              <a:rPr lang="es-MX" dirty="0"/>
              <a:t>3.</a:t>
            </a:r>
          </a:p>
          <a:p>
            <a:pPr marL="0" indent="0">
              <a:buNone/>
            </a:pPr>
            <a:endParaRPr lang="es-MX" dirty="0"/>
          </a:p>
        </p:txBody>
      </p:sp>
    </p:spTree>
    <p:extLst>
      <p:ext uri="{BB962C8B-B14F-4D97-AF65-F5344CB8AC3E}">
        <p14:creationId xmlns:p14="http://schemas.microsoft.com/office/powerpoint/2010/main" val="40229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C4E5456-34B4-184D-8323-2910051829C4}"/>
              </a:ext>
            </a:extLst>
          </p:cNvPr>
          <p:cNvSpPr>
            <a:spLocks noGrp="1"/>
          </p:cNvSpPr>
          <p:nvPr>
            <p:ph sz="half" idx="1"/>
          </p:nvPr>
        </p:nvSpPr>
        <p:spPr>
          <a:xfrm>
            <a:off x="686104" y="1868507"/>
            <a:ext cx="7772400" cy="4572000"/>
          </a:xfrm>
        </p:spPr>
        <p:txBody>
          <a:bodyPr/>
          <a:lstStyle/>
          <a:p>
            <a:r>
              <a:rPr lang="es-MX" dirty="0"/>
              <a:t>MANUAL DE FINANZAS – Manual de Procedimientos administrativos y financieros</a:t>
            </a:r>
          </a:p>
          <a:p>
            <a:pPr marL="0" indent="0">
              <a:buNone/>
            </a:pPr>
            <a:endParaRPr lang="es-MX" dirty="0"/>
          </a:p>
          <a:p>
            <a:pPr marL="0" indent="0">
              <a:buNone/>
            </a:pPr>
            <a:r>
              <a:rPr lang="es-MX" dirty="0"/>
              <a:t>	Políticas institucionales por cada apartado (que corresponde a 	cada procedimiento del área)</a:t>
            </a:r>
          </a:p>
          <a:p>
            <a:pPr marL="0" indent="0">
              <a:buNone/>
            </a:pPr>
            <a:r>
              <a:rPr lang="es-MX" dirty="0"/>
              <a:t>	Asignación de personas responsables y funciones</a:t>
            </a:r>
          </a:p>
          <a:p>
            <a:pPr marL="0" indent="0">
              <a:buNone/>
            </a:pPr>
            <a:r>
              <a:rPr lang="es-MX" dirty="0"/>
              <a:t>	Formatos administrativos (actualización a los ya existentes o 	generación de nuevos que complementen los procedimientos).</a:t>
            </a:r>
          </a:p>
          <a:p>
            <a:pPr marL="0" indent="0">
              <a:buNone/>
            </a:pPr>
            <a:r>
              <a:rPr lang="es-MX" dirty="0"/>
              <a:t>	Herramientas de gestión presupuestal y de procedimientos del 	área de finanzas y administración.</a:t>
            </a:r>
          </a:p>
        </p:txBody>
      </p:sp>
      <p:sp>
        <p:nvSpPr>
          <p:cNvPr id="4" name="Marcador de fecha 3">
            <a:extLst>
              <a:ext uri="{FF2B5EF4-FFF2-40B4-BE49-F238E27FC236}">
                <a16:creationId xmlns:a16="http://schemas.microsoft.com/office/drawing/2014/main" id="{316A5C14-F92C-2F44-B751-66A1395FFC86}"/>
              </a:ext>
            </a:extLst>
          </p:cNvPr>
          <p:cNvSpPr>
            <a:spLocks noGrp="1"/>
          </p:cNvSpPr>
          <p:nvPr>
            <p:ph type="dt" sz="half" idx="10"/>
          </p:nvPr>
        </p:nvSpPr>
        <p:spPr/>
        <p:txBody>
          <a:bodyPr/>
          <a:lstStyle/>
          <a:p>
            <a:fld id="{AB18E012-EC0C-1649-A039-CB178266D114}" type="datetime1">
              <a:rPr lang="en-US" smtClean="0"/>
              <a:t>7/28/20</a:t>
            </a:fld>
            <a:endParaRPr lang="en-US"/>
          </a:p>
        </p:txBody>
      </p:sp>
      <p:sp>
        <p:nvSpPr>
          <p:cNvPr id="5" name="Marcador de pie de página 4">
            <a:extLst>
              <a:ext uri="{FF2B5EF4-FFF2-40B4-BE49-F238E27FC236}">
                <a16:creationId xmlns:a16="http://schemas.microsoft.com/office/drawing/2014/main" id="{8205FBDD-3178-BD4D-ABD3-F3A02EB77220}"/>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258876BA-C956-5A47-AB06-6EEAEA4C3ED2}"/>
              </a:ext>
            </a:extLst>
          </p:cNvPr>
          <p:cNvSpPr>
            <a:spLocks noGrp="1"/>
          </p:cNvSpPr>
          <p:nvPr>
            <p:ph type="sldNum" sz="quarter" idx="12"/>
          </p:nvPr>
        </p:nvSpPr>
        <p:spPr/>
        <p:txBody>
          <a:bodyPr/>
          <a:lstStyle/>
          <a:p>
            <a:fld id="{42782948-4DBE-204D-AB9E-B65E067054AE}" type="slidenum">
              <a:rPr lang="en-US" smtClean="0"/>
              <a:pPr/>
              <a:t>11</a:t>
            </a:fld>
            <a:endParaRPr lang="en-US"/>
          </a:p>
        </p:txBody>
      </p:sp>
      <p:sp>
        <p:nvSpPr>
          <p:cNvPr id="7" name="Título 6">
            <a:extLst>
              <a:ext uri="{FF2B5EF4-FFF2-40B4-BE49-F238E27FC236}">
                <a16:creationId xmlns:a16="http://schemas.microsoft.com/office/drawing/2014/main" id="{D29F5DE0-9144-6F48-97BF-43411CE79DFA}"/>
              </a:ext>
            </a:extLst>
          </p:cNvPr>
          <p:cNvSpPr>
            <a:spLocks noGrp="1"/>
          </p:cNvSpPr>
          <p:nvPr>
            <p:ph type="title"/>
          </p:nvPr>
        </p:nvSpPr>
        <p:spPr>
          <a:xfrm>
            <a:off x="686104" y="417493"/>
            <a:ext cx="7772400" cy="954107"/>
          </a:xfrm>
        </p:spPr>
        <p:txBody>
          <a:bodyPr/>
          <a:lstStyle/>
          <a:p>
            <a:r>
              <a:rPr lang="es-MX" dirty="0"/>
              <a:t>Producto final construyéndose a lo largo del proceso de fortalecimiento institucional</a:t>
            </a:r>
          </a:p>
        </p:txBody>
      </p:sp>
    </p:spTree>
    <p:extLst>
      <p:ext uri="{BB962C8B-B14F-4D97-AF65-F5344CB8AC3E}">
        <p14:creationId xmlns:p14="http://schemas.microsoft.com/office/powerpoint/2010/main" val="28090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827782"/>
            <a:ext cx="7330888" cy="3046988"/>
          </a:xfrm>
        </p:spPr>
        <p:txBody>
          <a:bodyPr/>
          <a:lstStyle/>
          <a:p>
            <a:r>
              <a:rPr lang="en-US" dirty="0" err="1"/>
              <a:t>Fundamentos</a:t>
            </a:r>
            <a:r>
              <a:rPr lang="en-US" dirty="0"/>
              <a:t> </a:t>
            </a:r>
            <a:r>
              <a:rPr lang="en-US" dirty="0" err="1"/>
              <a:t>legales</a:t>
            </a:r>
            <a:r>
              <a:rPr lang="en-US" dirty="0"/>
              <a:t> y </a:t>
            </a:r>
            <a:r>
              <a:rPr lang="en-US" dirty="0" err="1"/>
              <a:t>políticas</a:t>
            </a:r>
            <a:r>
              <a:rPr lang="en-US" dirty="0"/>
              <a:t> </a:t>
            </a:r>
            <a:r>
              <a:rPr lang="en-US" dirty="0" err="1"/>
              <a:t>institucionales</a:t>
            </a:r>
            <a:r>
              <a:rPr lang="en-US" dirty="0"/>
              <a:t> de </a:t>
            </a:r>
            <a:r>
              <a:rPr lang="en-US" dirty="0" err="1"/>
              <a:t>finanzas</a:t>
            </a:r>
            <a:r>
              <a:rPr lang="en-US" dirty="0"/>
              <a:t> y </a:t>
            </a:r>
            <a:r>
              <a:rPr lang="en-US" dirty="0" err="1"/>
              <a:t>administración</a:t>
            </a:r>
            <a:br>
              <a:rPr lang="en-US" dirty="0"/>
            </a:br>
            <a:br>
              <a:rPr lang="en-US" dirty="0"/>
            </a:br>
            <a:r>
              <a:rPr lang="en-US" dirty="0"/>
              <a:t>		</a:t>
            </a:r>
            <a:br>
              <a:rPr lang="en-US" dirty="0"/>
            </a:br>
            <a:br>
              <a:rPr lang="en-US" dirty="0"/>
            </a:br>
            <a:r>
              <a:rPr lang="en-US" dirty="0"/>
              <a:t>		</a:t>
            </a:r>
            <a:endParaRPr lang="en-US"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7/28/20</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sp>
        <p:nvSpPr>
          <p:cNvPr id="6" name="Rectángulo 5">
            <a:extLst>
              <a:ext uri="{FF2B5EF4-FFF2-40B4-BE49-F238E27FC236}">
                <a16:creationId xmlns:a16="http://schemas.microsoft.com/office/drawing/2014/main" id="{3BF01125-C0FE-4E42-95D4-01A168A7384F}"/>
              </a:ext>
            </a:extLst>
          </p:cNvPr>
          <p:cNvSpPr/>
          <p:nvPr/>
        </p:nvSpPr>
        <p:spPr>
          <a:xfrm>
            <a:off x="609600" y="5867400"/>
            <a:ext cx="1752600" cy="6096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F5409BE7-14F8-4157-8DA3-4D83F57737C4}"/>
              </a:ext>
            </a:extLst>
          </p:cNvPr>
          <p:cNvPicPr>
            <a:picLocks noChangeAspect="1"/>
          </p:cNvPicPr>
          <p:nvPr/>
        </p:nvPicPr>
        <p:blipFill>
          <a:blip r:embed="rId2"/>
          <a:stretch>
            <a:fillRect/>
          </a:stretch>
        </p:blipFill>
        <p:spPr>
          <a:xfrm>
            <a:off x="533400" y="5785485"/>
            <a:ext cx="1905000" cy="767715"/>
          </a:xfrm>
          <a:prstGeom prst="rect">
            <a:avLst/>
          </a:prstGeom>
        </p:spPr>
      </p:pic>
      <p:sp>
        <p:nvSpPr>
          <p:cNvPr id="11" name="Content Placeholder 11">
            <a:extLst>
              <a:ext uri="{FF2B5EF4-FFF2-40B4-BE49-F238E27FC236}">
                <a16:creationId xmlns:a16="http://schemas.microsoft.com/office/drawing/2014/main" id="{48D05F10-68DC-AA49-923D-57B1C8E15B76}"/>
              </a:ext>
            </a:extLst>
          </p:cNvPr>
          <p:cNvSpPr txBox="1">
            <a:spLocks/>
          </p:cNvSpPr>
          <p:nvPr/>
        </p:nvSpPr>
        <p:spPr>
          <a:xfrm>
            <a:off x="676531" y="3679471"/>
            <a:ext cx="7772400" cy="1600200"/>
          </a:xfrm>
          <a:prstGeom prst="rect">
            <a:avLst/>
          </a:prstGeom>
        </p:spPr>
        <p:txBody>
          <a:bodyP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MX" dirty="0">
                <a:solidFill>
                  <a:schemeClr val="bg1">
                    <a:lumMod val="85000"/>
                  </a:schemeClr>
                </a:solidFill>
              </a:rPr>
              <a:t>Definir …</a:t>
            </a:r>
            <a:endParaRPr lang="en-US" dirty="0">
              <a:solidFill>
                <a:schemeClr val="bg1">
                  <a:lumMod val="85000"/>
                </a:schemeClr>
              </a:solidFill>
            </a:endParaRPr>
          </a:p>
        </p:txBody>
      </p:sp>
      <p:sp>
        <p:nvSpPr>
          <p:cNvPr id="12" name="Title 4">
            <a:extLst>
              <a:ext uri="{FF2B5EF4-FFF2-40B4-BE49-F238E27FC236}">
                <a16:creationId xmlns:a16="http://schemas.microsoft.com/office/drawing/2014/main" id="{A5FE5E8A-B776-B84F-9D85-2FE50AA92A48}"/>
              </a:ext>
            </a:extLst>
          </p:cNvPr>
          <p:cNvSpPr txBox="1">
            <a:spLocks/>
          </p:cNvSpPr>
          <p:nvPr/>
        </p:nvSpPr>
        <p:spPr>
          <a:xfrm>
            <a:off x="670112" y="3050459"/>
            <a:ext cx="8076896" cy="1077218"/>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200" b="0" i="0" kern="1200">
                <a:solidFill>
                  <a:srgbClr val="FFFFFF"/>
                </a:solidFill>
                <a:latin typeface="Gill Sans MT"/>
                <a:ea typeface="+mj-ea"/>
                <a:cs typeface="Gill Sans MT"/>
              </a:defRPr>
            </a:lvl1pPr>
          </a:lstStyle>
          <a:p>
            <a:r>
              <a:rPr lang="en-US" dirty="0">
                <a:solidFill>
                  <a:schemeClr val="bg1">
                    <a:lumMod val="85000"/>
                  </a:schemeClr>
                </a:solidFill>
              </a:rPr>
              <a:t>Objetivo</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19431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51D14905-808D-4C40-9CCB-DCE97369B74D}"/>
              </a:ext>
            </a:extLst>
          </p:cNvPr>
          <p:cNvSpPr>
            <a:spLocks noGrp="1"/>
          </p:cNvSpPr>
          <p:nvPr>
            <p:ph type="dt" sz="half" idx="2"/>
          </p:nvPr>
        </p:nvSpPr>
        <p:spPr/>
        <p:txBody>
          <a:bodyPr/>
          <a:lstStyle/>
          <a:p>
            <a:fld id="{414FB1AD-D69E-B741-965A-0BAE826C2FA6}" type="datetime1">
              <a:rPr lang="en-US" smtClean="0"/>
              <a:pPr/>
              <a:t>7/28/20</a:t>
            </a:fld>
            <a:endParaRPr lang="en-US" dirty="0"/>
          </a:p>
        </p:txBody>
      </p:sp>
      <p:sp>
        <p:nvSpPr>
          <p:cNvPr id="5" name="Marcador de número de diapositiva 4">
            <a:extLst>
              <a:ext uri="{FF2B5EF4-FFF2-40B4-BE49-F238E27FC236}">
                <a16:creationId xmlns:a16="http://schemas.microsoft.com/office/drawing/2014/main" id="{9CCF3C7D-F38D-2A49-AEA3-394B9C2450C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7" name="Title 7">
            <a:extLst>
              <a:ext uri="{FF2B5EF4-FFF2-40B4-BE49-F238E27FC236}">
                <a16:creationId xmlns:a16="http://schemas.microsoft.com/office/drawing/2014/main" id="{2B28478A-78C2-E24B-80ED-EECA776C0313}"/>
              </a:ext>
            </a:extLst>
          </p:cNvPr>
          <p:cNvSpPr txBox="1">
            <a:spLocks/>
          </p:cNvSpPr>
          <p:nvPr/>
        </p:nvSpPr>
        <p:spPr>
          <a:xfrm>
            <a:off x="534758" y="788134"/>
            <a:ext cx="6398085" cy="501818"/>
          </a:xfrm>
          <a:prstGeom prst="rect">
            <a:avLst/>
          </a:prstGeom>
        </p:spPr>
        <p:txBody>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dirty="0" err="1"/>
              <a:t>Contenido</a:t>
            </a:r>
            <a:endParaRPr lang="en-US" dirty="0"/>
          </a:p>
        </p:txBody>
      </p:sp>
      <p:sp>
        <p:nvSpPr>
          <p:cNvPr id="11" name="Rectangle 5">
            <a:extLst>
              <a:ext uri="{FF2B5EF4-FFF2-40B4-BE49-F238E27FC236}">
                <a16:creationId xmlns:a16="http://schemas.microsoft.com/office/drawing/2014/main" id="{544CED1D-AFBE-1E47-8B01-C9F9509E8604}"/>
              </a:ext>
            </a:extLst>
          </p:cNvPr>
          <p:cNvSpPr>
            <a:spLocks noChangeArrowheads="1"/>
          </p:cNvSpPr>
          <p:nvPr/>
        </p:nvSpPr>
        <p:spPr bwMode="auto">
          <a:xfrm>
            <a:off x="-228600" y="342900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S_tradnl" altLang="es-MX" sz="2000" dirty="0">
                <a:ea typeface="Calibri" panose="020F0502020204030204" pitchFamily="34" charset="0"/>
                <a:cs typeface="Calibri" panose="020F0502020204030204" pitchFamily="34" charset="0"/>
              </a:rPr>
              <a:t>    </a:t>
            </a:r>
            <a:endParaRPr lang="es-ES_tradnl" altLang="es-MX" sz="2000" b="1" dirty="0">
              <a:solidFill>
                <a:srgbClr val="002F6C"/>
              </a:solidFill>
              <a:cs typeface="Calibri" panose="020F0502020204030204" pitchFamily="34" charset="0"/>
            </a:endParaRPr>
          </a:p>
          <a:p>
            <a:pPr defTabSz="914400" eaLnBrk="0" fontAlgn="base" hangingPunct="0">
              <a:spcBef>
                <a:spcPct val="0"/>
              </a:spcBef>
              <a:spcAft>
                <a:spcPct val="0"/>
              </a:spcAft>
            </a:pPr>
            <a:endParaRPr lang="es-ES_tradnl" altLang="es-MX" sz="3600" dirty="0"/>
          </a:p>
        </p:txBody>
      </p:sp>
      <p:sp>
        <p:nvSpPr>
          <p:cNvPr id="2" name="Rectangle 1">
            <a:extLst>
              <a:ext uri="{FF2B5EF4-FFF2-40B4-BE49-F238E27FC236}">
                <a16:creationId xmlns:a16="http://schemas.microsoft.com/office/drawing/2014/main" id="{D211607E-5BE5-3942-969A-080B06D2F7A2}"/>
              </a:ext>
            </a:extLst>
          </p:cNvPr>
          <p:cNvSpPr>
            <a:spLocks noChangeArrowheads="1"/>
          </p:cNvSpPr>
          <p:nvPr/>
        </p:nvSpPr>
        <p:spPr bwMode="auto">
          <a:xfrm>
            <a:off x="475034" y="1596689"/>
            <a:ext cx="81520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3600" b="0" i="0" u="none" strike="noStrike" cap="none" normalizeH="0" baseline="0" dirty="0">
              <a:ln>
                <a:noFill/>
              </a:ln>
              <a:solidFill>
                <a:schemeClr val="tx1"/>
              </a:solidFill>
              <a:effectLst/>
              <a:latin typeface="Gill Sans MT" panose="020B0502020104020203" pitchFamily="34" charset="77"/>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Políticas institucionales de administración y finanzas</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Avances y compromisos </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Integración al Manual</a:t>
            </a:r>
          </a:p>
        </p:txBody>
      </p:sp>
    </p:spTree>
    <p:extLst>
      <p:ext uri="{BB962C8B-B14F-4D97-AF65-F5344CB8AC3E}">
        <p14:creationId xmlns:p14="http://schemas.microsoft.com/office/powerpoint/2010/main" val="39943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8CF99DF-ACE8-674C-A11C-C9DE267B1B97}"/>
              </a:ext>
            </a:extLst>
          </p:cNvPr>
          <p:cNvSpPr>
            <a:spLocks noGrp="1"/>
          </p:cNvSpPr>
          <p:nvPr>
            <p:ph idx="1"/>
          </p:nvPr>
        </p:nvSpPr>
        <p:spPr/>
        <p:txBody>
          <a:bodyPr>
            <a:normAutofit/>
          </a:bodyPr>
          <a:lstStyle/>
          <a:p>
            <a:pPr marL="0" indent="0">
              <a:buNone/>
            </a:pPr>
            <a:r>
              <a:rPr lang="es-MX" i="1" dirty="0"/>
              <a:t>Primera media hora de sesión:</a:t>
            </a:r>
          </a:p>
          <a:p>
            <a:r>
              <a:rPr lang="es-MX" dirty="0"/>
              <a:t>Revisaremos el plan de trabajo para el fortalecimiento institucional de la estrategia financiera.</a:t>
            </a:r>
          </a:p>
          <a:p>
            <a:r>
              <a:rPr lang="es-MX" dirty="0"/>
              <a:t>Fundamentos legales.</a:t>
            </a:r>
          </a:p>
          <a:p>
            <a:r>
              <a:rPr lang="es-MX" dirty="0"/>
              <a:t>Políticas institucionales de finanzas y administración.</a:t>
            </a:r>
          </a:p>
          <a:p>
            <a:pPr marL="0" indent="0">
              <a:buNone/>
            </a:pPr>
            <a:r>
              <a:rPr lang="es-MX" i="1" dirty="0"/>
              <a:t>Segunda hora de sesión:</a:t>
            </a:r>
          </a:p>
          <a:p>
            <a:r>
              <a:rPr lang="es-MX" dirty="0"/>
              <a:t>Formulación de las políticas institucionales de finanzas y administración.</a:t>
            </a:r>
          </a:p>
          <a:p>
            <a:r>
              <a:rPr lang="es-MX" dirty="0"/>
              <a:t>Propuesta de políticas institucionales. ¿aplicable? Decisión de la organización.</a:t>
            </a:r>
          </a:p>
          <a:p>
            <a:r>
              <a:rPr lang="es-MX" dirty="0"/>
              <a:t>Avances y compromisos</a:t>
            </a:r>
          </a:p>
        </p:txBody>
      </p:sp>
      <p:sp>
        <p:nvSpPr>
          <p:cNvPr id="3" name="Marcador de fecha 2">
            <a:extLst>
              <a:ext uri="{FF2B5EF4-FFF2-40B4-BE49-F238E27FC236}">
                <a16:creationId xmlns:a16="http://schemas.microsoft.com/office/drawing/2014/main" id="{5356015B-7802-A046-88BC-03E367E9AD9A}"/>
              </a:ext>
            </a:extLst>
          </p:cNvPr>
          <p:cNvSpPr>
            <a:spLocks noGrp="1"/>
          </p:cNvSpPr>
          <p:nvPr>
            <p:ph type="dt" sz="half" idx="2"/>
          </p:nvPr>
        </p:nvSpPr>
        <p:spPr/>
        <p:txBody>
          <a:bodyPr/>
          <a:lstStyle/>
          <a:p>
            <a:fld id="{414FB1AD-D69E-B741-965A-0BAE826C2FA6}" type="datetime1">
              <a:rPr lang="en-US" smtClean="0"/>
              <a:pPr/>
              <a:t>7/28/20</a:t>
            </a:fld>
            <a:endParaRPr lang="en-US"/>
          </a:p>
        </p:txBody>
      </p:sp>
      <p:sp>
        <p:nvSpPr>
          <p:cNvPr id="4" name="Marcador de pie de página 3">
            <a:extLst>
              <a:ext uri="{FF2B5EF4-FFF2-40B4-BE49-F238E27FC236}">
                <a16:creationId xmlns:a16="http://schemas.microsoft.com/office/drawing/2014/main" id="{99D910C5-2484-DF4C-A1F3-0D03BBED45EB}"/>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005E9118-6462-ED49-909E-B2D71FF30D0A}"/>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6" name="Título 5">
            <a:extLst>
              <a:ext uri="{FF2B5EF4-FFF2-40B4-BE49-F238E27FC236}">
                <a16:creationId xmlns:a16="http://schemas.microsoft.com/office/drawing/2014/main" id="{826C2339-80CA-C84D-93E8-05057433D50D}"/>
              </a:ext>
            </a:extLst>
          </p:cNvPr>
          <p:cNvSpPr>
            <a:spLocks noGrp="1"/>
          </p:cNvSpPr>
          <p:nvPr>
            <p:ph type="title"/>
          </p:nvPr>
        </p:nvSpPr>
        <p:spPr>
          <a:xfrm>
            <a:off x="686104" y="848380"/>
            <a:ext cx="7772400" cy="523220"/>
          </a:xfrm>
        </p:spPr>
        <p:txBody>
          <a:bodyPr/>
          <a:lstStyle/>
          <a:p>
            <a:r>
              <a:rPr lang="es-MX" dirty="0"/>
              <a:t>Estructura de la sesión</a:t>
            </a:r>
          </a:p>
        </p:txBody>
      </p:sp>
    </p:spTree>
    <p:extLst>
      <p:ext uri="{BB962C8B-B14F-4D97-AF65-F5344CB8AC3E}">
        <p14:creationId xmlns:p14="http://schemas.microsoft.com/office/powerpoint/2010/main" val="323900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9E8BEEFC-1FC0-0345-A659-35947B6AC8BF}"/>
              </a:ext>
            </a:extLst>
          </p:cNvPr>
          <p:cNvSpPr>
            <a:spLocks noGrp="1"/>
          </p:cNvSpPr>
          <p:nvPr>
            <p:ph type="dt" sz="half" idx="2"/>
          </p:nvPr>
        </p:nvSpPr>
        <p:spPr/>
        <p:txBody>
          <a:bodyPr/>
          <a:lstStyle/>
          <a:p>
            <a:fld id="{414FB1AD-D69E-B741-965A-0BAE826C2FA6}" type="datetime1">
              <a:rPr lang="en-US" smtClean="0"/>
              <a:pPr/>
              <a:t>7/28/20</a:t>
            </a:fld>
            <a:endParaRPr lang="en-US"/>
          </a:p>
        </p:txBody>
      </p:sp>
      <p:sp>
        <p:nvSpPr>
          <p:cNvPr id="4" name="Marcador de pie de página 3">
            <a:extLst>
              <a:ext uri="{FF2B5EF4-FFF2-40B4-BE49-F238E27FC236}">
                <a16:creationId xmlns:a16="http://schemas.microsoft.com/office/drawing/2014/main" id="{645B02B4-0522-8A42-8CA1-0ED9D466773E}"/>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1658B1BA-C907-E143-81E0-B4C2AEE55025}"/>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6" name="Título 5">
            <a:extLst>
              <a:ext uri="{FF2B5EF4-FFF2-40B4-BE49-F238E27FC236}">
                <a16:creationId xmlns:a16="http://schemas.microsoft.com/office/drawing/2014/main" id="{3EB72E2B-080F-A54E-81E9-F33BBD404C61}"/>
              </a:ext>
            </a:extLst>
          </p:cNvPr>
          <p:cNvSpPr>
            <a:spLocks noGrp="1"/>
          </p:cNvSpPr>
          <p:nvPr>
            <p:ph type="title"/>
          </p:nvPr>
        </p:nvSpPr>
        <p:spPr>
          <a:xfrm>
            <a:off x="686104" y="479048"/>
            <a:ext cx="7772400" cy="892552"/>
          </a:xfrm>
        </p:spPr>
        <p:txBody>
          <a:bodyPr/>
          <a:lstStyle/>
          <a:p>
            <a:r>
              <a:rPr lang="es-MX" dirty="0"/>
              <a:t>Fundamentos legales</a:t>
            </a:r>
            <a:br>
              <a:rPr lang="es-MX" dirty="0"/>
            </a:br>
            <a:r>
              <a:rPr lang="es-MX" sz="2400" i="1" dirty="0"/>
              <a:t>Obligaciones fiscales</a:t>
            </a:r>
            <a:endParaRPr lang="es-MX" i="1" dirty="0"/>
          </a:p>
        </p:txBody>
      </p:sp>
      <p:graphicFrame>
        <p:nvGraphicFramePr>
          <p:cNvPr id="7" name="Tabla 6">
            <a:extLst>
              <a:ext uri="{FF2B5EF4-FFF2-40B4-BE49-F238E27FC236}">
                <a16:creationId xmlns:a16="http://schemas.microsoft.com/office/drawing/2014/main" id="{F0485118-F4FB-6C45-AD12-C6C0488F9335}"/>
              </a:ext>
            </a:extLst>
          </p:cNvPr>
          <p:cNvGraphicFramePr>
            <a:graphicFrameLocks noGrp="1"/>
          </p:cNvGraphicFramePr>
          <p:nvPr>
            <p:extLst>
              <p:ext uri="{D42A27DB-BD31-4B8C-83A1-F6EECF244321}">
                <p14:modId xmlns:p14="http://schemas.microsoft.com/office/powerpoint/2010/main" val="2595467990"/>
              </p:ext>
            </p:extLst>
          </p:nvPr>
        </p:nvGraphicFramePr>
        <p:xfrm>
          <a:off x="762304" y="1524004"/>
          <a:ext cx="7696200" cy="4996930"/>
        </p:xfrm>
        <a:graphic>
          <a:graphicData uri="http://schemas.openxmlformats.org/drawingml/2006/table">
            <a:tbl>
              <a:tblPr firstRow="1" firstCol="1" bandRow="1">
                <a:tableStyleId>{5C22544A-7EE6-4342-B048-85BDC9FD1C3A}</a:tableStyleId>
              </a:tblPr>
              <a:tblGrid>
                <a:gridCol w="1887676">
                  <a:extLst>
                    <a:ext uri="{9D8B030D-6E8A-4147-A177-3AD203B41FA5}">
                      <a16:colId xmlns:a16="http://schemas.microsoft.com/office/drawing/2014/main" val="3890203738"/>
                    </a:ext>
                  </a:extLst>
                </a:gridCol>
                <a:gridCol w="1597264">
                  <a:extLst>
                    <a:ext uri="{9D8B030D-6E8A-4147-A177-3AD203B41FA5}">
                      <a16:colId xmlns:a16="http://schemas.microsoft.com/office/drawing/2014/main" val="2218041717"/>
                    </a:ext>
                  </a:extLst>
                </a:gridCol>
                <a:gridCol w="1089044">
                  <a:extLst>
                    <a:ext uri="{9D8B030D-6E8A-4147-A177-3AD203B41FA5}">
                      <a16:colId xmlns:a16="http://schemas.microsoft.com/office/drawing/2014/main" val="1200544005"/>
                    </a:ext>
                  </a:extLst>
                </a:gridCol>
                <a:gridCol w="3122216">
                  <a:extLst>
                    <a:ext uri="{9D8B030D-6E8A-4147-A177-3AD203B41FA5}">
                      <a16:colId xmlns:a16="http://schemas.microsoft.com/office/drawing/2014/main" val="2469956812"/>
                    </a:ext>
                  </a:extLst>
                </a:gridCol>
              </a:tblGrid>
              <a:tr h="257348">
                <a:tc>
                  <a:txBody>
                    <a:bodyPr/>
                    <a:lstStyle/>
                    <a:p>
                      <a:pPr algn="ctr"/>
                      <a:r>
                        <a:rPr lang="es-MX" sz="800">
                          <a:effectLst/>
                        </a:rPr>
                        <a:t>SECRETARIA O DEPENDENCIA</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pPr algn="ctr"/>
                      <a:r>
                        <a:rPr lang="es-MX" sz="800">
                          <a:effectLst/>
                        </a:rPr>
                        <a:t>OBLIGACION</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pPr algn="ctr"/>
                      <a:r>
                        <a:rPr lang="es-MX" sz="800">
                          <a:effectLst/>
                        </a:rPr>
                        <a:t>FECHA</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pPr algn="ctr"/>
                      <a:r>
                        <a:rPr lang="es-MX" sz="800">
                          <a:effectLst/>
                        </a:rPr>
                        <a:t>CONCEPTOS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644679105"/>
                  </a:ext>
                </a:extLst>
              </a:tr>
              <a:tr h="1415413">
                <a:tc rowSpan="11">
                  <a:txBody>
                    <a:bodyPr/>
                    <a:lstStyle/>
                    <a:p>
                      <a:r>
                        <a:rPr lang="es-MX" sz="800" dirty="0">
                          <a:effectLst/>
                        </a:rPr>
                        <a:t>Secretaría de Hacienda y crédito Público</a:t>
                      </a:r>
                      <a:endParaRPr lang="es-MX" sz="1050" dirty="0">
                        <a:effectLst/>
                      </a:endParaRPr>
                    </a:p>
                    <a:p>
                      <a:r>
                        <a:rPr lang="es-MX" sz="800" dirty="0">
                          <a:effectLst/>
                        </a:rPr>
                        <a:t> </a:t>
                      </a:r>
                      <a:endParaRPr lang="es-MX" sz="1050" dirty="0">
                        <a:effectLst/>
                      </a:endParaRPr>
                    </a:p>
                    <a:p>
                      <a:r>
                        <a:rPr lang="es-MX" sz="800" dirty="0">
                          <a:effectLst/>
                        </a:rPr>
                        <a:t>Sistema de Administración Tributaria</a:t>
                      </a:r>
                      <a:endParaRPr lang="es-MX" sz="1050" dirty="0">
                        <a:effectLst/>
                      </a:endParaRPr>
                    </a:p>
                    <a:p>
                      <a:r>
                        <a:rPr lang="es-MX" sz="800" dirty="0">
                          <a:effectLst/>
                        </a:rPr>
                        <a:t>(SAT)</a:t>
                      </a:r>
                      <a:endParaRPr lang="es-MX" sz="1050" dirty="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 </a:t>
                      </a:r>
                      <a:endParaRPr lang="es-MX" sz="1050">
                        <a:effectLst/>
                      </a:endParaRPr>
                    </a:p>
                    <a:p>
                      <a:r>
                        <a:rPr lang="es-MX" sz="800">
                          <a:effectLst/>
                        </a:rPr>
                        <a:t> </a:t>
                      </a:r>
                      <a:endParaRPr lang="es-MX" sz="1050">
                        <a:effectLst/>
                      </a:endParaRPr>
                    </a:p>
                    <a:p>
                      <a:r>
                        <a:rPr lang="es-MX" sz="800">
                          <a:effectLst/>
                        </a:rPr>
                        <a:t> </a:t>
                      </a:r>
                      <a:endParaRPr lang="es-MX" sz="1050">
                        <a:effectLst/>
                      </a:endParaRPr>
                    </a:p>
                    <a:p>
                      <a:r>
                        <a:rPr lang="es-MX" sz="800">
                          <a:effectLst/>
                        </a:rPr>
                        <a:t>Pagos Referenciados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 </a:t>
                      </a:r>
                      <a:endParaRPr lang="es-MX" sz="1050">
                        <a:effectLst/>
                      </a:endParaRPr>
                    </a:p>
                    <a:p>
                      <a:r>
                        <a:rPr lang="es-MX" sz="800">
                          <a:effectLst/>
                        </a:rPr>
                        <a:t> </a:t>
                      </a:r>
                      <a:endParaRPr lang="es-MX" sz="1050">
                        <a:effectLst/>
                      </a:endParaRPr>
                    </a:p>
                    <a:p>
                      <a:r>
                        <a:rPr lang="es-MX" sz="800">
                          <a:effectLst/>
                        </a:rPr>
                        <a:t> </a:t>
                      </a:r>
                      <a:endParaRPr lang="es-MX" sz="1050">
                        <a:effectLst/>
                      </a:endParaRPr>
                    </a:p>
                    <a:p>
                      <a:r>
                        <a:rPr lang="es-MX" sz="800">
                          <a:effectLst/>
                        </a:rPr>
                        <a:t>Día 17 de cada mes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RETENCIONES A TERCEROS:</a:t>
                      </a:r>
                      <a:endParaRPr lang="es-MX" sz="1050">
                        <a:effectLst/>
                      </a:endParaRPr>
                    </a:p>
                    <a:p>
                      <a:r>
                        <a:rPr lang="es-MX" sz="800">
                          <a:effectLst/>
                        </a:rPr>
                        <a:t>ISR de Salarios</a:t>
                      </a:r>
                      <a:endParaRPr lang="es-MX" sz="1050">
                        <a:effectLst/>
                      </a:endParaRPr>
                    </a:p>
                    <a:p>
                      <a:r>
                        <a:rPr lang="es-MX" sz="800">
                          <a:effectLst/>
                        </a:rPr>
                        <a:t>ISR de Asimilables</a:t>
                      </a:r>
                      <a:endParaRPr lang="es-MX" sz="1050">
                        <a:effectLst/>
                      </a:endParaRPr>
                    </a:p>
                    <a:p>
                      <a:r>
                        <a:rPr lang="es-MX" sz="800">
                          <a:effectLst/>
                        </a:rPr>
                        <a:t>ISR de Arrendamiento</a:t>
                      </a:r>
                      <a:endParaRPr lang="es-MX" sz="1050">
                        <a:effectLst/>
                      </a:endParaRPr>
                    </a:p>
                    <a:p>
                      <a:r>
                        <a:rPr lang="es-MX" sz="800">
                          <a:effectLst/>
                        </a:rPr>
                        <a:t>ISR de Honorarios</a:t>
                      </a:r>
                      <a:endParaRPr lang="es-MX" sz="1050">
                        <a:effectLst/>
                      </a:endParaRPr>
                    </a:p>
                    <a:p>
                      <a:r>
                        <a:rPr lang="es-MX" sz="800">
                          <a:effectLst/>
                        </a:rPr>
                        <a:t>IVA de Arrendamiento</a:t>
                      </a:r>
                      <a:endParaRPr lang="es-MX" sz="1050">
                        <a:effectLst/>
                      </a:endParaRPr>
                    </a:p>
                    <a:p>
                      <a:r>
                        <a:rPr lang="es-MX" sz="800">
                          <a:effectLst/>
                        </a:rPr>
                        <a:t>IVA de Honorarios</a:t>
                      </a:r>
                      <a:endParaRPr lang="es-MX" sz="1050">
                        <a:effectLst/>
                      </a:endParaRPr>
                    </a:p>
                    <a:p>
                      <a:r>
                        <a:rPr lang="es-MX" sz="800">
                          <a:effectLst/>
                        </a:rPr>
                        <a:t>IVA de Fletes</a:t>
                      </a:r>
                      <a:endParaRPr lang="es-MX" sz="1050">
                        <a:effectLst/>
                      </a:endParaRPr>
                    </a:p>
                    <a:p>
                      <a:r>
                        <a:rPr lang="es-MX" sz="800">
                          <a:effectLst/>
                        </a:rPr>
                        <a:t>IMPUESTOS PROPIOS:</a:t>
                      </a:r>
                      <a:endParaRPr lang="es-MX" sz="1050">
                        <a:effectLst/>
                      </a:endParaRPr>
                    </a:p>
                    <a:p>
                      <a:r>
                        <a:rPr lang="es-MX" sz="800">
                          <a:effectLst/>
                        </a:rPr>
                        <a:t>ISR por no deducibles</a:t>
                      </a:r>
                      <a:endParaRPr lang="es-MX" sz="1050">
                        <a:effectLst/>
                      </a:endParaRPr>
                    </a:p>
                    <a:p>
                      <a:r>
                        <a:rPr lang="es-MX" sz="800">
                          <a:effectLst/>
                        </a:rPr>
                        <a:t>IVA Propio</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2897614752"/>
                  </a:ext>
                </a:extLst>
              </a:tr>
              <a:tr h="386021">
                <a:tc vMerge="1">
                  <a:txBody>
                    <a:bodyPr/>
                    <a:lstStyle/>
                    <a:p>
                      <a:endParaRPr lang="es-MX"/>
                    </a:p>
                  </a:txBody>
                  <a:tcPr/>
                </a:tc>
                <a:tc>
                  <a:txBody>
                    <a:bodyPr/>
                    <a:lstStyle/>
                    <a:p>
                      <a:r>
                        <a:rPr lang="es-MX" sz="800">
                          <a:effectLst/>
                        </a:rPr>
                        <a:t>Informe de Operaciones Vulnerables.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Día 17 de cada mes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Ley de Antilavado de Dinero (LFPIORPI)</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2515003211"/>
                  </a:ext>
                </a:extLst>
              </a:tr>
              <a:tr h="816668">
                <a:tc vMerge="1">
                  <a:txBody>
                    <a:bodyPr/>
                    <a:lstStyle/>
                    <a:p>
                      <a:endParaRPr lang="es-MX"/>
                    </a:p>
                  </a:txBody>
                  <a:tcPr/>
                </a:tc>
                <a:tc>
                  <a:txBody>
                    <a:bodyPr/>
                    <a:lstStyle/>
                    <a:p>
                      <a:r>
                        <a:rPr lang="es-MX" sz="800">
                          <a:effectLst/>
                        </a:rPr>
                        <a:t>Informativa con partes relacionadas al servicio y bienes recibidos en donación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Día 17 de cada mes</a:t>
                      </a:r>
                      <a:endParaRPr lang="es-MX" sz="1050" dirty="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Partes relacionadas y Donaciones en bienes y servicios </a:t>
                      </a:r>
                      <a:endParaRPr lang="es-MX" sz="1050" dirty="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4048129463"/>
                  </a:ext>
                </a:extLst>
              </a:tr>
              <a:tr h="128673">
                <a:tc vMerge="1">
                  <a:txBody>
                    <a:bodyPr/>
                    <a:lstStyle/>
                    <a:p>
                      <a:endParaRPr lang="es-MX"/>
                    </a:p>
                  </a:txBody>
                  <a:tcPr/>
                </a:tc>
                <a:tc>
                  <a:txBody>
                    <a:bodyPr/>
                    <a:lstStyle/>
                    <a:p>
                      <a:r>
                        <a:rPr lang="es-MX" sz="800">
                          <a:effectLst/>
                        </a:rPr>
                        <a:t>DIOT</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Día 17 de cada mes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Declaración de Gastos de IVA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2672296136"/>
                  </a:ext>
                </a:extLst>
              </a:tr>
              <a:tr h="257348">
                <a:tc vMerge="1">
                  <a:txBody>
                    <a:bodyPr/>
                    <a:lstStyle/>
                    <a:p>
                      <a:endParaRPr lang="es-MX"/>
                    </a:p>
                  </a:txBody>
                  <a:tcPr/>
                </a:tc>
                <a:tc>
                  <a:txBody>
                    <a:bodyPr/>
                    <a:lstStyle/>
                    <a:p>
                      <a:r>
                        <a:rPr lang="es-MX" sz="800">
                          <a:effectLst/>
                        </a:rPr>
                        <a:t>Opinión de Cumplimiento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Día 31 de cada mes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Opinión Favorable</a:t>
                      </a:r>
                      <a:endParaRPr lang="es-MX" sz="1050">
                        <a:effectLst/>
                      </a:endParaRPr>
                    </a:p>
                    <a:p>
                      <a:r>
                        <a:rPr lang="es-MX" sz="800">
                          <a:effectLst/>
                        </a:rPr>
                        <a:t>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2093758086"/>
                  </a:ext>
                </a:extLst>
              </a:tr>
              <a:tr h="128673">
                <a:tc vMerge="1">
                  <a:txBody>
                    <a:bodyPr/>
                    <a:lstStyle/>
                    <a:p>
                      <a:endParaRPr lang="es-MX"/>
                    </a:p>
                  </a:txBody>
                  <a:tcPr/>
                </a:tc>
                <a:tc>
                  <a:txBody>
                    <a:bodyPr/>
                    <a:lstStyle/>
                    <a:p>
                      <a:r>
                        <a:rPr lang="es-MX" sz="800">
                          <a:effectLst/>
                        </a:rPr>
                        <a:t>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1464406411"/>
                  </a:ext>
                </a:extLst>
              </a:tr>
              <a:tr h="386021">
                <a:tc vMerge="1">
                  <a:txBody>
                    <a:bodyPr/>
                    <a:lstStyle/>
                    <a:p>
                      <a:endParaRPr lang="es-MX"/>
                    </a:p>
                  </a:txBody>
                  <a:tcPr/>
                </a:tc>
                <a:tc>
                  <a:txBody>
                    <a:bodyPr/>
                    <a:lstStyle/>
                    <a:p>
                      <a:r>
                        <a:rPr lang="es-MX" sz="800">
                          <a:effectLst/>
                        </a:rPr>
                        <a:t>Declaración Informativa</a:t>
                      </a:r>
                      <a:endParaRPr lang="es-MX" sz="1050">
                        <a:effectLst/>
                      </a:endParaRPr>
                    </a:p>
                    <a:p>
                      <a:r>
                        <a:rPr lang="es-MX" sz="800">
                          <a:effectLst/>
                        </a:rPr>
                        <a:t>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dirty="0">
                          <a:effectLst/>
                        </a:rPr>
                        <a:t>Día 15 de febrero</a:t>
                      </a:r>
                      <a:endParaRPr lang="es-MX" sz="1050" dirty="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dirty="0">
                          <a:effectLst/>
                        </a:rPr>
                        <a:t>Donativos otorgados a otras donatarias </a:t>
                      </a:r>
                      <a:endParaRPr lang="es-MX" sz="1050" dirty="0">
                        <a:effectLst/>
                      </a:endParaRPr>
                    </a:p>
                    <a:p>
                      <a:r>
                        <a:rPr lang="es-MX" sz="800" dirty="0">
                          <a:effectLst/>
                        </a:rPr>
                        <a:t>Fletes </a:t>
                      </a:r>
                      <a:endParaRPr lang="es-MX" sz="1050" dirty="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3058118270"/>
                  </a:ext>
                </a:extLst>
              </a:tr>
              <a:tr h="191375">
                <a:tc vMerge="1">
                  <a:txBody>
                    <a:bodyPr/>
                    <a:lstStyle/>
                    <a:p>
                      <a:endParaRPr lang="es-MX"/>
                    </a:p>
                  </a:txBody>
                  <a:tcPr/>
                </a:tc>
                <a:tc gridSpan="3">
                  <a:txBody>
                    <a:bodyPr/>
                    <a:lstStyle/>
                    <a:p>
                      <a:r>
                        <a:rPr lang="es-MX" sz="1050">
                          <a:effectLst/>
                        </a:rPr>
                        <a:t> </a:t>
                      </a:r>
                      <a:endParaRPr lang="es-MX" sz="105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sz="10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393527574"/>
                  </a:ext>
                </a:extLst>
              </a:tr>
              <a:tr h="643369">
                <a:tc vMerge="1">
                  <a:txBody>
                    <a:bodyPr/>
                    <a:lstStyle/>
                    <a:p>
                      <a:endParaRPr lang="es-MX"/>
                    </a:p>
                  </a:txBody>
                  <a:tcPr/>
                </a:tc>
                <a:tc>
                  <a:txBody>
                    <a:bodyPr/>
                    <a:lstStyle/>
                    <a:p>
                      <a:r>
                        <a:rPr lang="es-MX" sz="800">
                          <a:effectLst/>
                        </a:rPr>
                        <a:t>Declaración Anual Informativa de Clientes y Proveedores</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 </a:t>
                      </a:r>
                      <a:endParaRPr lang="es-MX" sz="1050">
                        <a:effectLst/>
                      </a:endParaRPr>
                    </a:p>
                    <a:p>
                      <a:r>
                        <a:rPr lang="es-MX" sz="800">
                          <a:effectLst/>
                        </a:rPr>
                        <a:t>Día 15 de febrero</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 </a:t>
                      </a:r>
                      <a:endParaRPr lang="es-MX" sz="1050">
                        <a:effectLst/>
                      </a:endParaRPr>
                    </a:p>
                    <a:p>
                      <a:r>
                        <a:rPr lang="es-MX" sz="800">
                          <a:effectLst/>
                        </a:rPr>
                        <a:t>Declaración Anual de Clientes y Proveedores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266477943"/>
                  </a:ext>
                </a:extLst>
              </a:tr>
              <a:tr h="128673">
                <a:tc vMerge="1">
                  <a:txBody>
                    <a:bodyPr/>
                    <a:lstStyle/>
                    <a:p>
                      <a:endParaRPr lang="es-MX"/>
                    </a:p>
                  </a:txBody>
                  <a:tcPr/>
                </a:tc>
                <a:tc>
                  <a:txBody>
                    <a:bodyPr/>
                    <a:lstStyle/>
                    <a:p>
                      <a:r>
                        <a:rPr lang="es-MX" sz="800">
                          <a:effectLst/>
                        </a:rPr>
                        <a:t>Dictamen fiscal</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 Mes de Junio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a:effectLst/>
                        </a:rPr>
                        <a:t>Dictamen Fiscal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2504047115"/>
                  </a:ext>
                </a:extLst>
              </a:tr>
              <a:tr h="257348">
                <a:tc vMerge="1">
                  <a:txBody>
                    <a:bodyPr/>
                    <a:lstStyle/>
                    <a:p>
                      <a:endParaRPr lang="es-MX"/>
                    </a:p>
                  </a:txBody>
                  <a:tcPr/>
                </a:tc>
                <a:tc>
                  <a:txBody>
                    <a:bodyPr/>
                    <a:lstStyle/>
                    <a:p>
                      <a:r>
                        <a:rPr lang="es-MX" sz="800">
                          <a:effectLst/>
                        </a:rPr>
                        <a:t>Declaración de Transparencia </a:t>
                      </a:r>
                      <a:endParaRPr lang="es-MX" sz="105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dirty="0">
                          <a:effectLst/>
                        </a:rPr>
                        <a:t>Meses de Agosto- Septiembre</a:t>
                      </a:r>
                      <a:endParaRPr lang="es-MX" sz="1050" dirty="0">
                        <a:effectLst/>
                        <a:latin typeface="Times New Roman" panose="02020603050405020304" pitchFamily="18" charset="0"/>
                        <a:ea typeface="Times New Roman" panose="02020603050405020304" pitchFamily="18" charset="0"/>
                      </a:endParaRPr>
                    </a:p>
                  </a:txBody>
                  <a:tcPr marL="59499" marR="59499" marT="0" marB="0" anchor="ctr"/>
                </a:tc>
                <a:tc>
                  <a:txBody>
                    <a:bodyPr/>
                    <a:lstStyle/>
                    <a:p>
                      <a:r>
                        <a:rPr lang="es-MX" sz="800" dirty="0">
                          <a:effectLst/>
                        </a:rPr>
                        <a:t>Declaración de Transparencia </a:t>
                      </a:r>
                      <a:endParaRPr lang="es-MX" sz="1050" dirty="0">
                        <a:effectLst/>
                        <a:latin typeface="Times New Roman" panose="02020603050405020304" pitchFamily="18" charset="0"/>
                        <a:ea typeface="Times New Roman" panose="02020603050405020304" pitchFamily="18" charset="0"/>
                      </a:endParaRPr>
                    </a:p>
                  </a:txBody>
                  <a:tcPr marL="59499" marR="59499" marT="0" marB="0" anchor="ctr"/>
                </a:tc>
                <a:extLst>
                  <a:ext uri="{0D108BD9-81ED-4DB2-BD59-A6C34878D82A}">
                    <a16:rowId xmlns:a16="http://schemas.microsoft.com/office/drawing/2014/main" val="4026458468"/>
                  </a:ext>
                </a:extLst>
              </a:tr>
            </a:tbl>
          </a:graphicData>
        </a:graphic>
      </p:graphicFrame>
    </p:spTree>
    <p:extLst>
      <p:ext uri="{BB962C8B-B14F-4D97-AF65-F5344CB8AC3E}">
        <p14:creationId xmlns:p14="http://schemas.microsoft.com/office/powerpoint/2010/main" val="115152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F8E7ED1-99BA-734C-9C0E-C0C7B8E5C557}"/>
              </a:ext>
            </a:extLst>
          </p:cNvPr>
          <p:cNvSpPr>
            <a:spLocks noGrp="1"/>
          </p:cNvSpPr>
          <p:nvPr>
            <p:ph type="dt" sz="half" idx="2"/>
          </p:nvPr>
        </p:nvSpPr>
        <p:spPr/>
        <p:txBody>
          <a:bodyPr/>
          <a:lstStyle/>
          <a:p>
            <a:fld id="{414FB1AD-D69E-B741-965A-0BAE826C2FA6}" type="datetime1">
              <a:rPr lang="en-US" smtClean="0"/>
              <a:pPr/>
              <a:t>7/28/20</a:t>
            </a:fld>
            <a:endParaRPr lang="en-US"/>
          </a:p>
        </p:txBody>
      </p:sp>
      <p:sp>
        <p:nvSpPr>
          <p:cNvPr id="4" name="Marcador de pie de página 3">
            <a:extLst>
              <a:ext uri="{FF2B5EF4-FFF2-40B4-BE49-F238E27FC236}">
                <a16:creationId xmlns:a16="http://schemas.microsoft.com/office/drawing/2014/main" id="{31F67BAF-304F-0249-B246-4D1D2DF44A0E}"/>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D9EB0953-4C5F-AF45-8EC8-46E364E3E17D}"/>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7" name="Título 5">
            <a:extLst>
              <a:ext uri="{FF2B5EF4-FFF2-40B4-BE49-F238E27FC236}">
                <a16:creationId xmlns:a16="http://schemas.microsoft.com/office/drawing/2014/main" id="{15E510E0-52EA-A543-BAF8-B77D3D5339BD}"/>
              </a:ext>
            </a:extLst>
          </p:cNvPr>
          <p:cNvSpPr>
            <a:spLocks noGrp="1"/>
          </p:cNvSpPr>
          <p:nvPr>
            <p:ph type="title"/>
          </p:nvPr>
        </p:nvSpPr>
        <p:spPr/>
        <p:txBody>
          <a:bodyPr/>
          <a:lstStyle/>
          <a:p>
            <a:r>
              <a:rPr lang="es-MX" dirty="0"/>
              <a:t>Fundamentos legales</a:t>
            </a:r>
            <a:br>
              <a:rPr lang="es-MX" dirty="0"/>
            </a:br>
            <a:r>
              <a:rPr lang="es-MX" sz="2400" i="1" dirty="0"/>
              <a:t>Obligaciones Laborales</a:t>
            </a:r>
            <a:endParaRPr lang="es-MX" i="1" dirty="0"/>
          </a:p>
        </p:txBody>
      </p:sp>
      <p:graphicFrame>
        <p:nvGraphicFramePr>
          <p:cNvPr id="8" name="Tabla 7">
            <a:extLst>
              <a:ext uri="{FF2B5EF4-FFF2-40B4-BE49-F238E27FC236}">
                <a16:creationId xmlns:a16="http://schemas.microsoft.com/office/drawing/2014/main" id="{DDCC0456-5EA5-464D-9AF4-DDDB6DFAA523}"/>
              </a:ext>
            </a:extLst>
          </p:cNvPr>
          <p:cNvGraphicFramePr>
            <a:graphicFrameLocks noGrp="1"/>
          </p:cNvGraphicFramePr>
          <p:nvPr>
            <p:extLst>
              <p:ext uri="{D42A27DB-BD31-4B8C-83A1-F6EECF244321}">
                <p14:modId xmlns:p14="http://schemas.microsoft.com/office/powerpoint/2010/main" val="307612579"/>
              </p:ext>
            </p:extLst>
          </p:nvPr>
        </p:nvGraphicFramePr>
        <p:xfrm>
          <a:off x="751703" y="1401907"/>
          <a:ext cx="7391097" cy="2719070"/>
        </p:xfrm>
        <a:graphic>
          <a:graphicData uri="http://schemas.openxmlformats.org/drawingml/2006/table">
            <a:tbl>
              <a:tblPr firstRow="1" firstCol="1" bandRow="1">
                <a:tableStyleId>{5C22544A-7EE6-4342-B048-85BDC9FD1C3A}</a:tableStyleId>
              </a:tblPr>
              <a:tblGrid>
                <a:gridCol w="1371296">
                  <a:extLst>
                    <a:ext uri="{9D8B030D-6E8A-4147-A177-3AD203B41FA5}">
                      <a16:colId xmlns:a16="http://schemas.microsoft.com/office/drawing/2014/main" val="1773980166"/>
                    </a:ext>
                  </a:extLst>
                </a:gridCol>
                <a:gridCol w="1092169">
                  <a:extLst>
                    <a:ext uri="{9D8B030D-6E8A-4147-A177-3AD203B41FA5}">
                      <a16:colId xmlns:a16="http://schemas.microsoft.com/office/drawing/2014/main" val="276054176"/>
                    </a:ext>
                  </a:extLst>
                </a:gridCol>
                <a:gridCol w="1935855">
                  <a:extLst>
                    <a:ext uri="{9D8B030D-6E8A-4147-A177-3AD203B41FA5}">
                      <a16:colId xmlns:a16="http://schemas.microsoft.com/office/drawing/2014/main" val="1391558487"/>
                    </a:ext>
                  </a:extLst>
                </a:gridCol>
                <a:gridCol w="2991777">
                  <a:extLst>
                    <a:ext uri="{9D8B030D-6E8A-4147-A177-3AD203B41FA5}">
                      <a16:colId xmlns:a16="http://schemas.microsoft.com/office/drawing/2014/main" val="2141071518"/>
                    </a:ext>
                  </a:extLst>
                </a:gridCol>
              </a:tblGrid>
              <a:tr h="228600">
                <a:tc>
                  <a:txBody>
                    <a:bodyPr/>
                    <a:lstStyle/>
                    <a:p>
                      <a:pPr algn="ctr"/>
                      <a:r>
                        <a:rPr lang="es-MX" sz="800">
                          <a:effectLst/>
                        </a:rPr>
                        <a:t>DEPENDENCIA</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MX" sz="800">
                          <a:effectLst/>
                        </a:rPr>
                        <a:t>OBLIGACION</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MX" sz="800">
                          <a:effectLst/>
                        </a:rPr>
                        <a:t>PERIODO</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MX" sz="800">
                          <a:effectLst/>
                        </a:rPr>
                        <a:t>CONCEPTOS</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87611996"/>
                  </a:ext>
                </a:extLst>
              </a:tr>
              <a:tr h="442595">
                <a:tc rowSpan="4">
                  <a:txBody>
                    <a:bodyPr/>
                    <a:lstStyle/>
                    <a:p>
                      <a:r>
                        <a:rPr lang="es-MX" sz="800">
                          <a:effectLst/>
                        </a:rPr>
                        <a:t>Instituto Mexicano del Seguro Social</a:t>
                      </a:r>
                      <a:endParaRPr lang="es-MX" sz="1200">
                        <a:effectLst/>
                      </a:endParaRPr>
                    </a:p>
                    <a:p>
                      <a:r>
                        <a:rPr lang="es-MX" sz="800">
                          <a:effectLst/>
                        </a:rPr>
                        <a:t> </a:t>
                      </a:r>
                      <a:endParaRPr lang="es-MX" sz="1200">
                        <a:effectLst/>
                      </a:endParaRPr>
                    </a:p>
                    <a:p>
                      <a:r>
                        <a:rPr lang="es-MX" sz="800">
                          <a:effectLst/>
                        </a:rPr>
                        <a:t>(IMSS)</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Alta del Patrón</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Inicio de Operaciones</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Alta patronal y Registro</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30650330"/>
                  </a:ext>
                </a:extLst>
              </a:tr>
              <a:tr h="0">
                <a:tc vMerge="1">
                  <a:txBody>
                    <a:bodyPr/>
                    <a:lstStyle/>
                    <a:p>
                      <a:endParaRPr lang="es-MX"/>
                    </a:p>
                  </a:txBody>
                  <a:tcPr/>
                </a:tc>
                <a:tc>
                  <a:txBody>
                    <a:bodyPr/>
                    <a:lstStyle/>
                    <a:p>
                      <a:r>
                        <a:rPr lang="es-MX" sz="800">
                          <a:effectLst/>
                        </a:rPr>
                        <a:t>Pago cuota obrero patronal por Línea de Captura</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17 de cada mes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dirty="0">
                          <a:effectLst/>
                        </a:rPr>
                        <a:t> </a:t>
                      </a:r>
                      <a:endParaRPr lang="es-MX" sz="1200" dirty="0">
                        <a:effectLst/>
                      </a:endParaRPr>
                    </a:p>
                    <a:p>
                      <a:r>
                        <a:rPr lang="es-MX" sz="800" dirty="0">
                          <a:effectLst/>
                        </a:rPr>
                        <a:t>IMSS</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04111266"/>
                  </a:ext>
                </a:extLst>
              </a:tr>
              <a:tr h="0">
                <a:tc vMerge="1">
                  <a:txBody>
                    <a:bodyPr/>
                    <a:lstStyle/>
                    <a:p>
                      <a:endParaRPr lang="es-MX"/>
                    </a:p>
                  </a:txBody>
                  <a:tcPr/>
                </a:tc>
                <a:tc>
                  <a:txBody>
                    <a:bodyPr/>
                    <a:lstStyle/>
                    <a:p>
                      <a:r>
                        <a:rPr lang="es-MX" sz="800">
                          <a:effectLst/>
                        </a:rPr>
                        <a:t>Pago cuota obrero patronal por Línea de Captura</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17 de cada bimestre del año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CESANTIA , SAR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88689539"/>
                  </a:ext>
                </a:extLst>
              </a:tr>
              <a:tr h="299720">
                <a:tc vMerge="1">
                  <a:txBody>
                    <a:bodyPr/>
                    <a:lstStyle/>
                    <a:p>
                      <a:endParaRPr lang="es-MX"/>
                    </a:p>
                  </a:txBody>
                  <a:tcPr/>
                </a:tc>
                <a:tc>
                  <a:txBody>
                    <a:bodyPr/>
                    <a:lstStyle/>
                    <a:p>
                      <a:r>
                        <a:rPr lang="es-MX" sz="800">
                          <a:effectLst/>
                        </a:rPr>
                        <a:t>Declaración al IMSS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28 o 29 de febrero de cada año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Declaración de Riesgo de Trabajo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93128582"/>
                  </a:ext>
                </a:extLst>
              </a:tr>
              <a:tr h="1016635">
                <a:tc>
                  <a:txBody>
                    <a:bodyPr/>
                    <a:lstStyle/>
                    <a:p>
                      <a:r>
                        <a:rPr lang="es-MX" sz="800">
                          <a:effectLst/>
                        </a:rPr>
                        <a:t>Instituto del Fondo Nacional de la Vivienda para los trabajadores</a:t>
                      </a:r>
                      <a:endParaRPr lang="es-MX" sz="1200">
                        <a:effectLst/>
                      </a:endParaRPr>
                    </a:p>
                    <a:p>
                      <a:r>
                        <a:rPr lang="es-MX" sz="800">
                          <a:effectLst/>
                        </a:rPr>
                        <a:t>(INFONAVIT)</a:t>
                      </a:r>
                      <a:endParaRPr lang="es-MX" sz="1200">
                        <a:effectLst/>
                      </a:endParaRPr>
                    </a:p>
                    <a:p>
                      <a:r>
                        <a:rPr lang="es-MX" sz="8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dirty="0">
                          <a:effectLst/>
                        </a:rPr>
                        <a:t>Cuota patronal por Línea de Captura </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17 de cada bimestre del año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dirty="0">
                          <a:effectLst/>
                        </a:rPr>
                        <a:t>INFONAVIT 5%</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04572297"/>
                  </a:ext>
                </a:extLst>
              </a:tr>
            </a:tbl>
          </a:graphicData>
        </a:graphic>
      </p:graphicFrame>
      <p:sp>
        <p:nvSpPr>
          <p:cNvPr id="9" name="Rectángulo 8">
            <a:extLst>
              <a:ext uri="{FF2B5EF4-FFF2-40B4-BE49-F238E27FC236}">
                <a16:creationId xmlns:a16="http://schemas.microsoft.com/office/drawing/2014/main" id="{CDCD1E87-C341-9340-86E0-70E0A882B17F}"/>
              </a:ext>
            </a:extLst>
          </p:cNvPr>
          <p:cNvSpPr/>
          <p:nvPr/>
        </p:nvSpPr>
        <p:spPr>
          <a:xfrm>
            <a:off x="743465" y="4151284"/>
            <a:ext cx="1755802" cy="369332"/>
          </a:xfrm>
          <a:prstGeom prst="rect">
            <a:avLst/>
          </a:prstGeom>
        </p:spPr>
        <p:txBody>
          <a:bodyPr wrap="none">
            <a:spAutoFit/>
          </a:bodyPr>
          <a:lstStyle/>
          <a:p>
            <a:r>
              <a:rPr lang="es-MX" i="1" dirty="0">
                <a:solidFill>
                  <a:srgbClr val="C00000"/>
                </a:solidFill>
              </a:rPr>
              <a:t>Otras obligaciones</a:t>
            </a:r>
            <a:endParaRPr lang="es-MX" dirty="0">
              <a:solidFill>
                <a:srgbClr val="C00000"/>
              </a:solidFill>
            </a:endParaRPr>
          </a:p>
        </p:txBody>
      </p:sp>
      <p:graphicFrame>
        <p:nvGraphicFramePr>
          <p:cNvPr id="10" name="Tabla 9">
            <a:extLst>
              <a:ext uri="{FF2B5EF4-FFF2-40B4-BE49-F238E27FC236}">
                <a16:creationId xmlns:a16="http://schemas.microsoft.com/office/drawing/2014/main" id="{3BA8F032-0BB2-C948-AF38-070506890124}"/>
              </a:ext>
            </a:extLst>
          </p:cNvPr>
          <p:cNvGraphicFramePr>
            <a:graphicFrameLocks noGrp="1"/>
          </p:cNvGraphicFramePr>
          <p:nvPr>
            <p:extLst>
              <p:ext uri="{D42A27DB-BD31-4B8C-83A1-F6EECF244321}">
                <p14:modId xmlns:p14="http://schemas.microsoft.com/office/powerpoint/2010/main" val="626123587"/>
              </p:ext>
            </p:extLst>
          </p:nvPr>
        </p:nvGraphicFramePr>
        <p:xfrm>
          <a:off x="743463" y="4520616"/>
          <a:ext cx="7399335" cy="1337648"/>
        </p:xfrm>
        <a:graphic>
          <a:graphicData uri="http://schemas.openxmlformats.org/drawingml/2006/table">
            <a:tbl>
              <a:tblPr firstRow="1" firstCol="1" bandRow="1">
                <a:tableStyleId>{5C22544A-7EE6-4342-B048-85BDC9FD1C3A}</a:tableStyleId>
              </a:tblPr>
              <a:tblGrid>
                <a:gridCol w="1403079">
                  <a:extLst>
                    <a:ext uri="{9D8B030D-6E8A-4147-A177-3AD203B41FA5}">
                      <a16:colId xmlns:a16="http://schemas.microsoft.com/office/drawing/2014/main" val="3246590231"/>
                    </a:ext>
                  </a:extLst>
                </a:gridCol>
                <a:gridCol w="1076733">
                  <a:extLst>
                    <a:ext uri="{9D8B030D-6E8A-4147-A177-3AD203B41FA5}">
                      <a16:colId xmlns:a16="http://schemas.microsoft.com/office/drawing/2014/main" val="3705874450"/>
                    </a:ext>
                  </a:extLst>
                </a:gridCol>
                <a:gridCol w="1999647">
                  <a:extLst>
                    <a:ext uri="{9D8B030D-6E8A-4147-A177-3AD203B41FA5}">
                      <a16:colId xmlns:a16="http://schemas.microsoft.com/office/drawing/2014/main" val="1540647566"/>
                    </a:ext>
                  </a:extLst>
                </a:gridCol>
                <a:gridCol w="2919876">
                  <a:extLst>
                    <a:ext uri="{9D8B030D-6E8A-4147-A177-3AD203B41FA5}">
                      <a16:colId xmlns:a16="http://schemas.microsoft.com/office/drawing/2014/main" val="4157649474"/>
                    </a:ext>
                  </a:extLst>
                </a:gridCol>
              </a:tblGrid>
              <a:tr h="243543">
                <a:tc>
                  <a:txBody>
                    <a:bodyPr/>
                    <a:lstStyle/>
                    <a:p>
                      <a:pPr algn="ctr"/>
                      <a:r>
                        <a:rPr lang="es-MX" sz="800" dirty="0">
                          <a:effectLst/>
                        </a:rPr>
                        <a:t>DEPENDENCIA</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MX" sz="800">
                          <a:effectLst/>
                        </a:rPr>
                        <a:t>PERIODO</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MX" sz="800">
                          <a:effectLst/>
                        </a:rPr>
                        <a:t>OBLIGACIÓN</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MX" sz="800">
                          <a:effectLst/>
                        </a:rPr>
                        <a:t>CONCEPTOS</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30857589"/>
                  </a:ext>
                </a:extLst>
              </a:tr>
              <a:tr h="475615">
                <a:tc rowSpan="3">
                  <a:txBody>
                    <a:bodyPr/>
                    <a:lstStyle/>
                    <a:p>
                      <a:r>
                        <a:rPr lang="es-MX" sz="800">
                          <a:effectLst/>
                        </a:rPr>
                        <a:t>TESORERIA DE LA CIUDAD DE MEXICO (CDMX)</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Inicio de operaciones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Darse de alta ante el padrón de la tesorería por esta obligación</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Alta Patronal</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61114725"/>
                  </a:ext>
                </a:extLst>
              </a:tr>
              <a:tr h="368935">
                <a:tc vMerge="1">
                  <a:txBody>
                    <a:bodyPr/>
                    <a:lstStyle/>
                    <a:p>
                      <a:endParaRPr lang="es-MX"/>
                    </a:p>
                  </a:txBody>
                  <a:tcPr/>
                </a:tc>
                <a:tc>
                  <a:txBody>
                    <a:bodyPr/>
                    <a:lstStyle/>
                    <a:p>
                      <a:r>
                        <a:rPr lang="es-MX" sz="800">
                          <a:effectLst/>
                        </a:rPr>
                        <a:t>17 de cada mes</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Realizar el pago del 3% sobre nóminas</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3% sobre Nóminas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88894707"/>
                  </a:ext>
                </a:extLst>
              </a:tr>
              <a:tr h="249555">
                <a:tc vMerge="1">
                  <a:txBody>
                    <a:bodyPr/>
                    <a:lstStyle/>
                    <a:p>
                      <a:endParaRPr lang="es-MX"/>
                    </a:p>
                  </a:txBody>
                  <a:tcPr/>
                </a:tc>
                <a:tc>
                  <a:txBody>
                    <a:bodyPr/>
                    <a:lstStyle/>
                    <a:p>
                      <a:r>
                        <a:rPr lang="es-MX" sz="800">
                          <a:effectLst/>
                        </a:rPr>
                        <a:t>Bimestralmente</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Realizar el pago de Predial </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dirty="0">
                          <a:effectLst/>
                        </a:rPr>
                        <a:t>Predial</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25236059"/>
                  </a:ext>
                </a:extLst>
              </a:tr>
            </a:tbl>
          </a:graphicData>
        </a:graphic>
      </p:graphicFrame>
      <p:graphicFrame>
        <p:nvGraphicFramePr>
          <p:cNvPr id="11" name="Tabla 10">
            <a:extLst>
              <a:ext uri="{FF2B5EF4-FFF2-40B4-BE49-F238E27FC236}">
                <a16:creationId xmlns:a16="http://schemas.microsoft.com/office/drawing/2014/main" id="{FDC59783-1E0A-C841-9A55-530AF5B5BAF8}"/>
              </a:ext>
            </a:extLst>
          </p:cNvPr>
          <p:cNvGraphicFramePr>
            <a:graphicFrameLocks noGrp="1"/>
          </p:cNvGraphicFramePr>
          <p:nvPr>
            <p:extLst>
              <p:ext uri="{D42A27DB-BD31-4B8C-83A1-F6EECF244321}">
                <p14:modId xmlns:p14="http://schemas.microsoft.com/office/powerpoint/2010/main" val="527124664"/>
              </p:ext>
            </p:extLst>
          </p:nvPr>
        </p:nvGraphicFramePr>
        <p:xfrm>
          <a:off x="751703" y="5982230"/>
          <a:ext cx="7399335" cy="538704"/>
        </p:xfrm>
        <a:graphic>
          <a:graphicData uri="http://schemas.openxmlformats.org/drawingml/2006/table">
            <a:tbl>
              <a:tblPr firstRow="1" firstCol="1" bandRow="1">
                <a:tableStyleId>{5C22544A-7EE6-4342-B048-85BDC9FD1C3A}</a:tableStyleId>
              </a:tblPr>
              <a:tblGrid>
                <a:gridCol w="1383438">
                  <a:extLst>
                    <a:ext uri="{9D8B030D-6E8A-4147-A177-3AD203B41FA5}">
                      <a16:colId xmlns:a16="http://schemas.microsoft.com/office/drawing/2014/main" val="2973566241"/>
                    </a:ext>
                  </a:extLst>
                </a:gridCol>
                <a:gridCol w="1674859">
                  <a:extLst>
                    <a:ext uri="{9D8B030D-6E8A-4147-A177-3AD203B41FA5}">
                      <a16:colId xmlns:a16="http://schemas.microsoft.com/office/drawing/2014/main" val="190042238"/>
                    </a:ext>
                  </a:extLst>
                </a:gridCol>
                <a:gridCol w="1447800">
                  <a:extLst>
                    <a:ext uri="{9D8B030D-6E8A-4147-A177-3AD203B41FA5}">
                      <a16:colId xmlns:a16="http://schemas.microsoft.com/office/drawing/2014/main" val="1304317230"/>
                    </a:ext>
                  </a:extLst>
                </a:gridCol>
                <a:gridCol w="2893238">
                  <a:extLst>
                    <a:ext uri="{9D8B030D-6E8A-4147-A177-3AD203B41FA5}">
                      <a16:colId xmlns:a16="http://schemas.microsoft.com/office/drawing/2014/main" val="3730677451"/>
                    </a:ext>
                  </a:extLst>
                </a:gridCol>
              </a:tblGrid>
              <a:tr h="538704">
                <a:tc>
                  <a:txBody>
                    <a:bodyPr/>
                    <a:lstStyle/>
                    <a:p>
                      <a:r>
                        <a:rPr lang="es-MX" sz="800">
                          <a:effectLst/>
                        </a:rPr>
                        <a:t>Istituto Nacional de Desarrollo Social</a:t>
                      </a:r>
                      <a:endParaRPr lang="es-MX" sz="1200">
                        <a:effectLst/>
                      </a:endParaRPr>
                    </a:p>
                    <a:p>
                      <a:r>
                        <a:rPr lang="es-MX" sz="800">
                          <a:effectLst/>
                        </a:rPr>
                        <a:t>(INDESOL)</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Informe anual OSC (CLUNI)</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a:effectLst/>
                        </a:rPr>
                        <a:t>31 enero</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MX" sz="800" dirty="0">
                          <a:effectLst/>
                        </a:rPr>
                        <a:t>Informe Anual ante INDESOL.</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08098544"/>
                  </a:ext>
                </a:extLst>
              </a:tr>
            </a:tbl>
          </a:graphicData>
        </a:graphic>
      </p:graphicFrame>
    </p:spTree>
    <p:extLst>
      <p:ext uri="{BB962C8B-B14F-4D97-AF65-F5344CB8AC3E}">
        <p14:creationId xmlns:p14="http://schemas.microsoft.com/office/powerpoint/2010/main" val="23459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191427E6-2BCE-4C46-88FC-EE56A6C6FFDE}"/>
              </a:ext>
            </a:extLst>
          </p:cNvPr>
          <p:cNvSpPr>
            <a:spLocks noGrp="1"/>
          </p:cNvSpPr>
          <p:nvPr>
            <p:ph type="dt" sz="half" idx="2"/>
          </p:nvPr>
        </p:nvSpPr>
        <p:spPr/>
        <p:txBody>
          <a:bodyPr/>
          <a:lstStyle/>
          <a:p>
            <a:fld id="{414FB1AD-D69E-B741-965A-0BAE826C2FA6}" type="datetime1">
              <a:rPr lang="en-US" smtClean="0"/>
              <a:pPr/>
              <a:t>7/28/20</a:t>
            </a:fld>
            <a:endParaRPr lang="en-US"/>
          </a:p>
        </p:txBody>
      </p:sp>
      <p:sp>
        <p:nvSpPr>
          <p:cNvPr id="4" name="Marcador de pie de página 3">
            <a:extLst>
              <a:ext uri="{FF2B5EF4-FFF2-40B4-BE49-F238E27FC236}">
                <a16:creationId xmlns:a16="http://schemas.microsoft.com/office/drawing/2014/main" id="{F59C2924-64D2-214E-95BF-3E501FB2A8CC}"/>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78BE37B7-F601-B547-B1D2-6E3E4D61D1EA}"/>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8" name="Título 5">
            <a:extLst>
              <a:ext uri="{FF2B5EF4-FFF2-40B4-BE49-F238E27FC236}">
                <a16:creationId xmlns:a16="http://schemas.microsoft.com/office/drawing/2014/main" id="{D73F6261-C40A-E946-ABF6-B3651B92CD32}"/>
              </a:ext>
            </a:extLst>
          </p:cNvPr>
          <p:cNvSpPr>
            <a:spLocks noGrp="1"/>
          </p:cNvSpPr>
          <p:nvPr>
            <p:ph type="title"/>
          </p:nvPr>
        </p:nvSpPr>
        <p:spPr/>
        <p:txBody>
          <a:bodyPr/>
          <a:lstStyle/>
          <a:p>
            <a:r>
              <a:rPr lang="es-MX" dirty="0"/>
              <a:t>Fundamentos legales</a:t>
            </a:r>
            <a:br>
              <a:rPr lang="es-MX" dirty="0"/>
            </a:br>
            <a:r>
              <a:rPr lang="es-MX" sz="2400" i="1" dirty="0"/>
              <a:t>Obligaciones de una IAP</a:t>
            </a:r>
            <a:endParaRPr lang="es-MX" i="1" dirty="0"/>
          </a:p>
        </p:txBody>
      </p:sp>
      <p:graphicFrame>
        <p:nvGraphicFramePr>
          <p:cNvPr id="9" name="Tabla 8">
            <a:extLst>
              <a:ext uri="{FF2B5EF4-FFF2-40B4-BE49-F238E27FC236}">
                <a16:creationId xmlns:a16="http://schemas.microsoft.com/office/drawing/2014/main" id="{8C5CB312-E950-6945-A5C1-C0AF7B7FFC88}"/>
              </a:ext>
            </a:extLst>
          </p:cNvPr>
          <p:cNvGraphicFramePr>
            <a:graphicFrameLocks noGrp="1"/>
          </p:cNvGraphicFramePr>
          <p:nvPr>
            <p:extLst>
              <p:ext uri="{D42A27DB-BD31-4B8C-83A1-F6EECF244321}">
                <p14:modId xmlns:p14="http://schemas.microsoft.com/office/powerpoint/2010/main" val="3550407096"/>
              </p:ext>
            </p:extLst>
          </p:nvPr>
        </p:nvGraphicFramePr>
        <p:xfrm>
          <a:off x="739650" y="1676400"/>
          <a:ext cx="7391096" cy="4383487"/>
        </p:xfrm>
        <a:graphic>
          <a:graphicData uri="http://schemas.openxmlformats.org/drawingml/2006/table">
            <a:tbl>
              <a:tblPr firstRow="1" firstCol="1" bandRow="1">
                <a:tableStyleId>{5C22544A-7EE6-4342-B048-85BDC9FD1C3A}</a:tableStyleId>
              </a:tblPr>
              <a:tblGrid>
                <a:gridCol w="2340367">
                  <a:extLst>
                    <a:ext uri="{9D8B030D-6E8A-4147-A177-3AD203B41FA5}">
                      <a16:colId xmlns:a16="http://schemas.microsoft.com/office/drawing/2014/main" val="2940484562"/>
                    </a:ext>
                  </a:extLst>
                </a:gridCol>
                <a:gridCol w="2343576">
                  <a:extLst>
                    <a:ext uri="{9D8B030D-6E8A-4147-A177-3AD203B41FA5}">
                      <a16:colId xmlns:a16="http://schemas.microsoft.com/office/drawing/2014/main" val="3222620514"/>
                    </a:ext>
                  </a:extLst>
                </a:gridCol>
                <a:gridCol w="2707153">
                  <a:extLst>
                    <a:ext uri="{9D8B030D-6E8A-4147-A177-3AD203B41FA5}">
                      <a16:colId xmlns:a16="http://schemas.microsoft.com/office/drawing/2014/main" val="3647175850"/>
                    </a:ext>
                  </a:extLst>
                </a:gridCol>
              </a:tblGrid>
              <a:tr h="298671">
                <a:tc>
                  <a:txBody>
                    <a:bodyPr/>
                    <a:lstStyle/>
                    <a:p>
                      <a:pPr algn="ctr"/>
                      <a:r>
                        <a:rPr lang="es-MX" sz="800" dirty="0">
                          <a:effectLst/>
                        </a:rPr>
                        <a:t>LEY</a:t>
                      </a:r>
                      <a:endParaRPr lang="es-MX" sz="1100" dirty="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pPr algn="ctr"/>
                      <a:r>
                        <a:rPr lang="es-MX" sz="800" dirty="0">
                          <a:effectLst/>
                        </a:rPr>
                        <a:t>OBLIGACION</a:t>
                      </a:r>
                      <a:endParaRPr lang="es-MX" sz="1100" dirty="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pPr algn="ctr"/>
                      <a:r>
                        <a:rPr lang="es-MX" sz="800">
                          <a:effectLst/>
                        </a:rPr>
                        <a:t>PERIODO</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extLst>
                  <a:ext uri="{0D108BD9-81ED-4DB2-BD59-A6C34878D82A}">
                    <a16:rowId xmlns:a16="http://schemas.microsoft.com/office/drawing/2014/main" val="4007486608"/>
                  </a:ext>
                </a:extLst>
              </a:tr>
              <a:tr h="463164">
                <a:tc>
                  <a:txBody>
                    <a:bodyPr/>
                    <a:lstStyle/>
                    <a:p>
                      <a:r>
                        <a:rPr lang="es-MX" sz="800">
                          <a:effectLst/>
                        </a:rPr>
                        <a:t>Artículo 6 de la Ley de Instituciones de Asistencia Privada para el distrito Federal (LIAPDF).</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Se deberá presentar constancias con la que acrediten la aportación del patrimonio inicial de la institución sobre todo si ésta es nueva.</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Dentro de lo 30 días posteriores a la declaratoria de constitución que emita el consejo Directivo de la Junta </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extLst>
                  <a:ext uri="{0D108BD9-81ED-4DB2-BD59-A6C34878D82A}">
                    <a16:rowId xmlns:a16="http://schemas.microsoft.com/office/drawing/2014/main" val="1240574699"/>
                  </a:ext>
                </a:extLst>
              </a:tr>
              <a:tr h="855164">
                <a:tc>
                  <a:txBody>
                    <a:bodyPr/>
                    <a:lstStyle/>
                    <a:p>
                      <a:r>
                        <a:rPr lang="es-MX" sz="800">
                          <a:effectLst/>
                        </a:rPr>
                        <a:t>Artículo 49 de la Ley de Instituciones de Asistencia Privada para el Distrito Federal (LIAPDF).</a:t>
                      </a:r>
                      <a:endParaRPr lang="es-MX" sz="1100">
                        <a:effectLst/>
                      </a:endParaRPr>
                    </a:p>
                    <a:p>
                      <a:r>
                        <a:rPr lang="es-MX" sz="800">
                          <a:effectLst/>
                        </a:rPr>
                        <a:t>Artículo 48 del Reglamento de la Ley de instituciones de Asistencia Privada para el Distrito federal (RLIAPDF).</a:t>
                      </a:r>
                      <a:endParaRPr lang="es-MX" sz="1100">
                        <a:effectLst/>
                      </a:endParaRPr>
                    </a:p>
                    <a:p>
                      <a:r>
                        <a:rPr lang="es-MX" sz="800">
                          <a:effectLst/>
                        </a:rPr>
                        <a:t> </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Presupuesto de Ingresos, egresos y de Inversiones en Activos Fijos, así como el Programa de trabajo, adjuntando copia del acta en la que se haya aprobado.</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A más tardar el 1ro de diciembre de cada año</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extLst>
                  <a:ext uri="{0D108BD9-81ED-4DB2-BD59-A6C34878D82A}">
                    <a16:rowId xmlns:a16="http://schemas.microsoft.com/office/drawing/2014/main" val="2892645628"/>
                  </a:ext>
                </a:extLst>
              </a:tr>
              <a:tr h="810537">
                <a:tc>
                  <a:txBody>
                    <a:bodyPr/>
                    <a:lstStyle/>
                    <a:p>
                      <a:r>
                        <a:rPr lang="es-MX" sz="800">
                          <a:effectLst/>
                        </a:rPr>
                        <a:t>Artículo 45 F. XVI de la Ley de Instituciones de Asistencia Privada para el Distrito Federal (LIAPDF).</a:t>
                      </a:r>
                      <a:endParaRPr lang="es-MX" sz="1100">
                        <a:effectLst/>
                      </a:endParaRPr>
                    </a:p>
                    <a:p>
                      <a:r>
                        <a:rPr lang="es-MX" sz="800">
                          <a:effectLst/>
                        </a:rPr>
                        <a:t>Artículo 47 del Reglamento de la Ley de instituciones de Asistencia Privada para el Distrito federal (RLIAPDF).</a:t>
                      </a:r>
                      <a:endParaRPr lang="es-MX" sz="1100">
                        <a:effectLst/>
                      </a:endParaRPr>
                    </a:p>
                    <a:p>
                      <a:r>
                        <a:rPr lang="es-MX" sz="800">
                          <a:effectLst/>
                        </a:rPr>
                        <a:t> </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Informe Anual de Actividades</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Dentro de los primeros tres meses de cada año.</a:t>
                      </a:r>
                      <a:endParaRPr lang="es-MX" sz="1100">
                        <a:effectLst/>
                      </a:endParaRPr>
                    </a:p>
                    <a:p>
                      <a:r>
                        <a:rPr lang="es-MX" sz="800">
                          <a:effectLst/>
                        </a:rPr>
                        <a:t> </a:t>
                      </a:r>
                      <a:endParaRPr lang="es-MX" sz="1100">
                        <a:effectLst/>
                      </a:endParaRPr>
                    </a:p>
                    <a:p>
                      <a:r>
                        <a:rPr lang="es-MX" sz="800">
                          <a:effectLst/>
                        </a:rPr>
                        <a:t> </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extLst>
                  <a:ext uri="{0D108BD9-81ED-4DB2-BD59-A6C34878D82A}">
                    <a16:rowId xmlns:a16="http://schemas.microsoft.com/office/drawing/2014/main" val="1317648496"/>
                  </a:ext>
                </a:extLst>
              </a:tr>
              <a:tr h="810537">
                <a:tc>
                  <a:txBody>
                    <a:bodyPr/>
                    <a:lstStyle/>
                    <a:p>
                      <a:r>
                        <a:rPr lang="es-MX" sz="800">
                          <a:effectLst/>
                        </a:rPr>
                        <a:t>Artículos 56 y 58 de la Ley de Instituciones de Asistencia Privada para el Distrito Federal (LIAPDF).</a:t>
                      </a:r>
                      <a:endParaRPr lang="es-MX" sz="1100">
                        <a:effectLst/>
                      </a:endParaRPr>
                    </a:p>
                    <a:p>
                      <a:r>
                        <a:rPr lang="es-MX" sz="800">
                          <a:effectLst/>
                        </a:rPr>
                        <a:t>Artículos 55 y 56 del Reglamento de la Ley de instituciones de Asistencia Privada para el Distrito federal (RLIAPDF).</a:t>
                      </a:r>
                      <a:endParaRPr lang="es-MX" sz="1100">
                        <a:effectLst/>
                      </a:endParaRPr>
                    </a:p>
                    <a:p>
                      <a:r>
                        <a:rPr lang="es-MX" sz="800">
                          <a:effectLst/>
                        </a:rPr>
                        <a:t> </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Estados Financieros (Balance General y Estado de Actividades) y Balanza de Comprobación a detalle, mensuales debidamente rubricados por el representante legal y por el responsable de la información financiera.</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Dentro del mes siguiente al que corresponda</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extLst>
                  <a:ext uri="{0D108BD9-81ED-4DB2-BD59-A6C34878D82A}">
                    <a16:rowId xmlns:a16="http://schemas.microsoft.com/office/drawing/2014/main" val="2145474918"/>
                  </a:ext>
                </a:extLst>
              </a:tr>
              <a:tr h="1059608">
                <a:tc>
                  <a:txBody>
                    <a:bodyPr/>
                    <a:lstStyle/>
                    <a:p>
                      <a:r>
                        <a:rPr lang="es-MX" sz="800">
                          <a:effectLst/>
                        </a:rPr>
                        <a:t>Artículos 85 y 86 de la Ley de Instituciones de Asistencia Privada para el Distrito Federal (LIAPDF).</a:t>
                      </a:r>
                      <a:endParaRPr lang="es-MX" sz="1100">
                        <a:effectLst/>
                      </a:endParaRPr>
                    </a:p>
                    <a:p>
                      <a:r>
                        <a:rPr lang="es-MX" sz="800">
                          <a:effectLst/>
                        </a:rPr>
                        <a:t>Artículo 61 del Reglamento de la Ley de instituciones de Asistencia Privada para el Distrito federal (RLIAPDF).</a:t>
                      </a:r>
                      <a:endParaRPr lang="es-MX" sz="1100">
                        <a:effectLst/>
                      </a:endParaRPr>
                    </a:p>
                    <a:p>
                      <a:r>
                        <a:rPr lang="es-MX" sz="800">
                          <a:effectLst/>
                        </a:rPr>
                        <a:t> </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a:effectLst/>
                        </a:rPr>
                        <a:t>Pagar la cuota del seis al millar y, en su caso los Intereses moratorios</a:t>
                      </a:r>
                      <a:endParaRPr lang="es-MX" sz="1100">
                        <a:effectLst/>
                        <a:latin typeface="Times New Roman" panose="02020603050405020304" pitchFamily="18" charset="0"/>
                        <a:ea typeface="Times New Roman" panose="02020603050405020304" pitchFamily="18" charset="0"/>
                      </a:endParaRPr>
                    </a:p>
                  </a:txBody>
                  <a:tcPr marL="65132" marR="65132" marT="0" marB="0" anchor="ctr"/>
                </a:tc>
                <a:tc>
                  <a:txBody>
                    <a:bodyPr/>
                    <a:lstStyle/>
                    <a:p>
                      <a:r>
                        <a:rPr lang="es-MX" sz="800" dirty="0">
                          <a:effectLst/>
                        </a:rPr>
                        <a:t>Dentro del mes inmediato siguiente a aquel en que se obtengan los ingresos</a:t>
                      </a:r>
                      <a:endParaRPr lang="es-MX" sz="1100" dirty="0">
                        <a:effectLst/>
                      </a:endParaRPr>
                    </a:p>
                    <a:p>
                      <a:r>
                        <a:rPr lang="es-MX" sz="800" dirty="0">
                          <a:effectLst/>
                        </a:rPr>
                        <a:t>Cabe señalar que no se paga la citada cuota por los donativos en especie que consistan en alimentos, ropa, medicamentos, prótesis, así como por los donativos que se obtengan de las otras IAP y por ingresos derivados del fondo de Ayuda Extraordinaria otorgado por la Junta. </a:t>
                      </a:r>
                      <a:endParaRPr lang="es-MX" sz="1100" dirty="0">
                        <a:effectLst/>
                        <a:latin typeface="Times New Roman" panose="02020603050405020304" pitchFamily="18" charset="0"/>
                        <a:ea typeface="Times New Roman" panose="02020603050405020304" pitchFamily="18" charset="0"/>
                      </a:endParaRPr>
                    </a:p>
                  </a:txBody>
                  <a:tcPr marL="65132" marR="65132" marT="0" marB="0" anchor="ctr"/>
                </a:tc>
                <a:extLst>
                  <a:ext uri="{0D108BD9-81ED-4DB2-BD59-A6C34878D82A}">
                    <a16:rowId xmlns:a16="http://schemas.microsoft.com/office/drawing/2014/main" val="3796428336"/>
                  </a:ext>
                </a:extLst>
              </a:tr>
            </a:tbl>
          </a:graphicData>
        </a:graphic>
      </p:graphicFrame>
    </p:spTree>
    <p:extLst>
      <p:ext uri="{BB962C8B-B14F-4D97-AF65-F5344CB8AC3E}">
        <p14:creationId xmlns:p14="http://schemas.microsoft.com/office/powerpoint/2010/main" val="241025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805EE11-E255-2D4B-8B66-0F4C5852168E}"/>
              </a:ext>
            </a:extLst>
          </p:cNvPr>
          <p:cNvSpPr>
            <a:spLocks noGrp="1"/>
          </p:cNvSpPr>
          <p:nvPr>
            <p:ph type="dt" sz="half" idx="10"/>
          </p:nvPr>
        </p:nvSpPr>
        <p:spPr/>
        <p:txBody>
          <a:bodyPr/>
          <a:lstStyle/>
          <a:p>
            <a:fld id="{39C62A9A-2216-F44B-AFF9-136AA601C377}" type="datetime1">
              <a:rPr lang="en-US" smtClean="0"/>
              <a:t>7/28/20</a:t>
            </a:fld>
            <a:endParaRPr lang="en-US"/>
          </a:p>
        </p:txBody>
      </p:sp>
      <p:sp>
        <p:nvSpPr>
          <p:cNvPr id="5" name="Marcador de pie de página 4">
            <a:extLst>
              <a:ext uri="{FF2B5EF4-FFF2-40B4-BE49-F238E27FC236}">
                <a16:creationId xmlns:a16="http://schemas.microsoft.com/office/drawing/2014/main" id="{2E2D4DCD-CDFE-784A-9E95-C18615F14116}"/>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EBC35D77-9079-734C-8571-66D176FB7AA4}"/>
              </a:ext>
            </a:extLst>
          </p:cNvPr>
          <p:cNvSpPr>
            <a:spLocks noGrp="1"/>
          </p:cNvSpPr>
          <p:nvPr>
            <p:ph type="sldNum" sz="quarter" idx="12"/>
          </p:nvPr>
        </p:nvSpPr>
        <p:spPr/>
        <p:txBody>
          <a:bodyPr/>
          <a:lstStyle/>
          <a:p>
            <a:fld id="{42782948-4DBE-204D-AB9E-B65E067054AE}" type="slidenum">
              <a:rPr lang="en-US" smtClean="0"/>
              <a:pPr/>
              <a:t>8</a:t>
            </a:fld>
            <a:endParaRPr lang="en-US"/>
          </a:p>
        </p:txBody>
      </p:sp>
      <p:sp>
        <p:nvSpPr>
          <p:cNvPr id="7" name="Título 6">
            <a:extLst>
              <a:ext uri="{FF2B5EF4-FFF2-40B4-BE49-F238E27FC236}">
                <a16:creationId xmlns:a16="http://schemas.microsoft.com/office/drawing/2014/main" id="{2075F2C6-896B-0E42-9D17-8FEA1A82B0E2}"/>
              </a:ext>
            </a:extLst>
          </p:cNvPr>
          <p:cNvSpPr>
            <a:spLocks noGrp="1"/>
          </p:cNvSpPr>
          <p:nvPr>
            <p:ph type="title"/>
          </p:nvPr>
        </p:nvSpPr>
        <p:spPr>
          <a:xfrm>
            <a:off x="685800" y="1005030"/>
            <a:ext cx="7772400" cy="523220"/>
          </a:xfrm>
        </p:spPr>
        <p:txBody>
          <a:bodyPr/>
          <a:lstStyle/>
          <a:p>
            <a:r>
              <a:rPr lang="es-MX" dirty="0"/>
              <a:t>Políticas institucionales de finanzas y administración</a:t>
            </a:r>
          </a:p>
        </p:txBody>
      </p:sp>
      <p:graphicFrame>
        <p:nvGraphicFramePr>
          <p:cNvPr id="11" name="Diagrama 10">
            <a:extLst>
              <a:ext uri="{FF2B5EF4-FFF2-40B4-BE49-F238E27FC236}">
                <a16:creationId xmlns:a16="http://schemas.microsoft.com/office/drawing/2014/main" id="{C33E8D66-1EDA-D944-BB19-4F9E625CA49D}"/>
              </a:ext>
            </a:extLst>
          </p:cNvPr>
          <p:cNvGraphicFramePr/>
          <p:nvPr>
            <p:extLst>
              <p:ext uri="{D42A27DB-BD31-4B8C-83A1-F6EECF244321}">
                <p14:modId xmlns:p14="http://schemas.microsoft.com/office/powerpoint/2010/main" val="2377548346"/>
              </p:ext>
            </p:extLst>
          </p:nvPr>
        </p:nvGraphicFramePr>
        <p:xfrm>
          <a:off x="152400" y="1676400"/>
          <a:ext cx="5334000" cy="485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a:extLst>
              <a:ext uri="{FF2B5EF4-FFF2-40B4-BE49-F238E27FC236}">
                <a16:creationId xmlns:a16="http://schemas.microsoft.com/office/drawing/2014/main" id="{BBC7920B-0BF9-DB48-BDFE-1256EBDB2D1C}"/>
              </a:ext>
            </a:extLst>
          </p:cNvPr>
          <p:cNvGraphicFramePr/>
          <p:nvPr>
            <p:extLst>
              <p:ext uri="{D42A27DB-BD31-4B8C-83A1-F6EECF244321}">
                <p14:modId xmlns:p14="http://schemas.microsoft.com/office/powerpoint/2010/main" val="2519267654"/>
              </p:ext>
            </p:extLst>
          </p:nvPr>
        </p:nvGraphicFramePr>
        <p:xfrm>
          <a:off x="4267200" y="199716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371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52B9793-9593-F046-AA40-AF06B363770D}"/>
              </a:ext>
            </a:extLst>
          </p:cNvPr>
          <p:cNvSpPr>
            <a:spLocks noGrp="1"/>
          </p:cNvSpPr>
          <p:nvPr>
            <p:ph type="dt" sz="half" idx="10"/>
          </p:nvPr>
        </p:nvSpPr>
        <p:spPr/>
        <p:txBody>
          <a:bodyPr/>
          <a:lstStyle/>
          <a:p>
            <a:fld id="{39C62A9A-2216-F44B-AFF9-136AA601C377}" type="datetime1">
              <a:rPr lang="en-US" smtClean="0"/>
              <a:t>7/28/20</a:t>
            </a:fld>
            <a:endParaRPr lang="en-US"/>
          </a:p>
        </p:txBody>
      </p:sp>
      <p:sp>
        <p:nvSpPr>
          <p:cNvPr id="5" name="Marcador de pie de página 4">
            <a:extLst>
              <a:ext uri="{FF2B5EF4-FFF2-40B4-BE49-F238E27FC236}">
                <a16:creationId xmlns:a16="http://schemas.microsoft.com/office/drawing/2014/main" id="{CCB15A0A-3293-EF47-A098-5ED055106C90}"/>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FECBCEE8-C484-4B4B-9130-EED9A2ABDAD5}"/>
              </a:ext>
            </a:extLst>
          </p:cNvPr>
          <p:cNvSpPr>
            <a:spLocks noGrp="1"/>
          </p:cNvSpPr>
          <p:nvPr>
            <p:ph type="sldNum" sz="quarter" idx="12"/>
          </p:nvPr>
        </p:nvSpPr>
        <p:spPr/>
        <p:txBody>
          <a:bodyPr/>
          <a:lstStyle/>
          <a:p>
            <a:fld id="{42782948-4DBE-204D-AB9E-B65E067054AE}" type="slidenum">
              <a:rPr lang="en-US" smtClean="0"/>
              <a:pPr/>
              <a:t>9</a:t>
            </a:fld>
            <a:endParaRPr lang="en-US"/>
          </a:p>
        </p:txBody>
      </p:sp>
      <p:graphicFrame>
        <p:nvGraphicFramePr>
          <p:cNvPr id="10" name="Diagrama 9">
            <a:extLst>
              <a:ext uri="{FF2B5EF4-FFF2-40B4-BE49-F238E27FC236}">
                <a16:creationId xmlns:a16="http://schemas.microsoft.com/office/drawing/2014/main" id="{7D4384F3-3310-274D-9F10-8280343BD89C}"/>
              </a:ext>
            </a:extLst>
          </p:cNvPr>
          <p:cNvGraphicFramePr/>
          <p:nvPr>
            <p:extLst>
              <p:ext uri="{D42A27DB-BD31-4B8C-83A1-F6EECF244321}">
                <p14:modId xmlns:p14="http://schemas.microsoft.com/office/powerpoint/2010/main" val="135153566"/>
              </p:ext>
            </p:extLst>
          </p:nvPr>
        </p:nvGraphicFramePr>
        <p:xfrm>
          <a:off x="304800" y="750669"/>
          <a:ext cx="8534400" cy="5133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B5BCCEDD-005C-C540-9A03-6A364B4D579D}"/>
              </a:ext>
            </a:extLst>
          </p:cNvPr>
          <p:cNvSpPr txBox="1"/>
          <p:nvPr/>
        </p:nvSpPr>
        <p:spPr>
          <a:xfrm>
            <a:off x="304800" y="4724400"/>
            <a:ext cx="8686800" cy="646331"/>
          </a:xfrm>
          <a:prstGeom prst="rect">
            <a:avLst/>
          </a:prstGeom>
          <a:noFill/>
        </p:spPr>
        <p:txBody>
          <a:bodyPr wrap="square" rtlCol="0">
            <a:spAutoFit/>
          </a:bodyPr>
          <a:lstStyle/>
          <a:p>
            <a:pPr algn="ctr"/>
            <a:r>
              <a:rPr lang="es-MX" dirty="0">
                <a:solidFill>
                  <a:srgbClr val="FF0000"/>
                </a:solidFill>
              </a:rPr>
              <a:t>Formatos administrativos / Herramientas / Niveles de autorización / Asignación de responsabilidades</a:t>
            </a:r>
          </a:p>
        </p:txBody>
      </p:sp>
      <p:sp>
        <p:nvSpPr>
          <p:cNvPr id="16" name="Título 6">
            <a:extLst>
              <a:ext uri="{FF2B5EF4-FFF2-40B4-BE49-F238E27FC236}">
                <a16:creationId xmlns:a16="http://schemas.microsoft.com/office/drawing/2014/main" id="{9F76173F-79B7-F14A-B552-BB86BCBE72E5}"/>
              </a:ext>
            </a:extLst>
          </p:cNvPr>
          <p:cNvSpPr txBox="1">
            <a:spLocks/>
          </p:cNvSpPr>
          <p:nvPr/>
        </p:nvSpPr>
        <p:spPr>
          <a:xfrm>
            <a:off x="685800" y="1005030"/>
            <a:ext cx="7772400" cy="52322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s-MX"/>
              <a:t>Políticas institucionales de finanzas y administración</a:t>
            </a:r>
            <a:endParaRPr lang="es-MX" dirty="0"/>
          </a:p>
        </p:txBody>
      </p:sp>
    </p:spTree>
    <p:extLst>
      <p:ext uri="{BB962C8B-B14F-4D97-AF65-F5344CB8AC3E}">
        <p14:creationId xmlns:p14="http://schemas.microsoft.com/office/powerpoint/2010/main" val="1923464331"/>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3847</TotalTime>
  <Words>1104</Words>
  <Application>Microsoft Macintosh PowerPoint</Application>
  <PresentationFormat>Presentación en pantalla (4:3)</PresentationFormat>
  <Paragraphs>221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Gill Sans MT</vt:lpstr>
      <vt:lpstr>Times New Roman</vt:lpstr>
      <vt:lpstr>4.3-Template_12.7.2016</vt:lpstr>
      <vt:lpstr>PAQUETE DE SOLUCIÓN DE PROCESOS Y ESTRATÉGIA FINANCIERA</vt:lpstr>
      <vt:lpstr>Fundamentos legales y políticas institucionales de finanzas y administración        </vt:lpstr>
      <vt:lpstr>Presentación de PowerPoint</vt:lpstr>
      <vt:lpstr>Estructura de la sesión</vt:lpstr>
      <vt:lpstr>Fundamentos legales Obligaciones fiscales</vt:lpstr>
      <vt:lpstr>Fundamentos legales Obligaciones Laborales</vt:lpstr>
      <vt:lpstr>Fundamentos legales Obligaciones de una IAP</vt:lpstr>
      <vt:lpstr>Políticas institucionales de finanzas y administración</vt:lpstr>
      <vt:lpstr>Presentación de PowerPoint</vt:lpstr>
      <vt:lpstr>Ejercicio 1. Identifica las políticas a reforzar o incorporar en la gestión financiera de la OSC</vt:lpstr>
      <vt:lpstr>Producto final construyéndose a lo largo del proceso de fortalecimiento institucional</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Sergio Villanueva</cp:lastModifiedBy>
  <cp:revision>79</cp:revision>
  <dcterms:created xsi:type="dcterms:W3CDTF">2017-03-16T17:46:58Z</dcterms:created>
  <dcterms:modified xsi:type="dcterms:W3CDTF">2020-07-28T21:44:02Z</dcterms:modified>
</cp:coreProperties>
</file>